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4" ContentType="video/mp4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DAD1"/>
          </a:solidFill>
        </a:fill>
      </a:tcStyle>
    </a:wholeTbl>
    <a:band2H>
      <a:tcTxStyle/>
      <a:tcStyle>
        <a:tcBdr/>
        <a:fill>
          <a:solidFill>
            <a:srgbClr val="EFEDE9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5D3"/>
          </a:solidFill>
        </a:fill>
      </a:tcStyle>
    </a:wholeTbl>
    <a:band2H>
      <a:tcTxStyle/>
      <a:tcStyle>
        <a:tcBdr/>
        <a:fill>
          <a:solidFill>
            <a:srgbClr val="EDEBEA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3D1CE"/>
          </a:solidFill>
        </a:fill>
      </a:tcStyle>
    </a:wholeTbl>
    <a:band2H>
      <a:tcTxStyle/>
      <a:tcStyle>
        <a:tcBdr/>
        <a:fill>
          <a:solidFill>
            <a:srgbClr val="EAEAE8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 snapToObjects="1">
      <p:cViewPr varScale="1">
        <p:scale>
          <a:sx n="110" d="100"/>
          <a:sy n="110" d="100"/>
        </p:scale>
        <p:origin x="1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74581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371600" y="1859279"/>
            <a:ext cx="6400800" cy="12954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pic>
        <p:nvPicPr>
          <p:cNvPr id="13" name="image3.png" descr="flourish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801111"/>
            <a:ext cx="9144000" cy="93268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371600" y="3429000"/>
            <a:ext cx="6400800" cy="762000"/>
          </a:xfrm>
          <a:prstGeom prst="rect">
            <a:avLst/>
          </a:prstGeom>
        </p:spPr>
        <p:txBody>
          <a:bodyPr/>
          <a:lstStyle>
            <a:lvl1pPr indent="0" algn="ctr">
              <a:buSzTx/>
              <a:buFontTx/>
              <a:buNone/>
              <a:defRPr sz="2000" i="1">
                <a:solidFill>
                  <a:srgbClr val="595959"/>
                </a:solidFill>
              </a:defRPr>
            </a:lvl1pPr>
            <a:lvl2pPr marL="0" indent="457200" algn="ctr">
              <a:buSzTx/>
              <a:buFontTx/>
              <a:buNone/>
              <a:defRPr sz="2000" i="1">
                <a:solidFill>
                  <a:srgbClr val="595959"/>
                </a:solidFill>
              </a:defRPr>
            </a:lvl2pPr>
            <a:lvl3pPr marL="0" indent="914400" algn="ctr">
              <a:buSzTx/>
              <a:buFontTx/>
              <a:buNone/>
              <a:defRPr sz="2000" i="1">
                <a:solidFill>
                  <a:srgbClr val="595959"/>
                </a:solidFill>
              </a:defRPr>
            </a:lvl3pPr>
            <a:lvl4pPr marL="0" indent="1371600" algn="ctr">
              <a:buSzTx/>
              <a:buFontTx/>
              <a:buNone/>
              <a:defRPr sz="2000" i="1">
                <a:solidFill>
                  <a:srgbClr val="595959"/>
                </a:solidFill>
              </a:defRPr>
            </a:lvl4pPr>
            <a:lvl5pPr marL="0" indent="1828800" algn="ctr">
              <a:buSzTx/>
              <a:buFontTx/>
              <a:buNone/>
              <a:defRPr sz="2000" i="1">
                <a:solidFill>
                  <a:srgbClr val="595959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sz="half" idx="1"/>
          </p:nvPr>
        </p:nvSpPr>
        <p:spPr>
          <a:xfrm>
            <a:off x="1371600" y="2057400"/>
            <a:ext cx="6400800" cy="3429002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6629400" y="1209041"/>
            <a:ext cx="1295400" cy="43180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sz="half" idx="1"/>
          </p:nvPr>
        </p:nvSpPr>
        <p:spPr>
          <a:xfrm>
            <a:off x="1295400" y="1219199"/>
            <a:ext cx="5181600" cy="4267202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sz="half" idx="1"/>
          </p:nvPr>
        </p:nvSpPr>
        <p:spPr>
          <a:xfrm>
            <a:off x="1371600" y="2438400"/>
            <a:ext cx="6400800" cy="3048001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pic>
        <p:nvPicPr>
          <p:cNvPr id="24" name="image3.tif" descr="flourish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18488"/>
            <a:ext cx="9144000" cy="932689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3.tif" descr="flourish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684461"/>
            <a:ext cx="9144000" cy="932689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4"/>
          </a:xfrm>
          <a:prstGeom prst="rect">
            <a:avLst/>
          </a:prstGeom>
        </p:spPr>
        <p:txBody>
          <a:bodyPr anchor="t"/>
          <a:lstStyle/>
          <a:p>
            <a:r>
              <a:t>Titolo Testo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1447800" y="1503680"/>
            <a:ext cx="6248400" cy="1566863"/>
          </a:xfrm>
          <a:prstGeom prst="rect">
            <a:avLst/>
          </a:prstGeom>
        </p:spPr>
        <p:txBody>
          <a:bodyPr anchor="b"/>
          <a:lstStyle>
            <a:lvl1pPr indent="0" algn="ctr">
              <a:buSzTx/>
              <a:buFontTx/>
              <a:buNone/>
              <a:defRPr sz="2000" i="1">
                <a:solidFill>
                  <a:srgbClr val="595959"/>
                </a:solidFill>
              </a:defRPr>
            </a:lvl1pPr>
            <a:lvl2pPr marL="0" indent="457200" algn="ctr">
              <a:buSzTx/>
              <a:buFontTx/>
              <a:buNone/>
              <a:defRPr sz="2000" i="1">
                <a:solidFill>
                  <a:srgbClr val="595959"/>
                </a:solidFill>
              </a:defRPr>
            </a:lvl2pPr>
            <a:lvl3pPr marL="0" indent="914400" algn="ctr">
              <a:buSzTx/>
              <a:buFontTx/>
              <a:buNone/>
              <a:defRPr sz="2000" i="1">
                <a:solidFill>
                  <a:srgbClr val="595959"/>
                </a:solidFill>
              </a:defRPr>
            </a:lvl3pPr>
            <a:lvl4pPr marL="0" indent="1371600" algn="ctr">
              <a:buSzTx/>
              <a:buFontTx/>
              <a:buNone/>
              <a:defRPr sz="2000" i="1">
                <a:solidFill>
                  <a:srgbClr val="595959"/>
                </a:solidFill>
              </a:defRPr>
            </a:lvl4pPr>
            <a:lvl5pPr marL="0" indent="1828800" algn="ctr">
              <a:buSzTx/>
              <a:buFontTx/>
              <a:buNone/>
              <a:defRPr sz="2000" i="1">
                <a:solidFill>
                  <a:srgbClr val="595959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pic>
        <p:nvPicPr>
          <p:cNvPr id="35" name="image3.tif" descr="flourish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684461"/>
            <a:ext cx="9144000" cy="932689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body" sz="quarter" idx="1"/>
          </p:nvPr>
        </p:nvSpPr>
        <p:spPr>
          <a:xfrm>
            <a:off x="1371600" y="2438400"/>
            <a:ext cx="3124200" cy="31242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pic>
        <p:nvPicPr>
          <p:cNvPr id="45" name="image3.tif" descr="flourish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18488"/>
            <a:ext cx="9144000" cy="932689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3.png" descr="flourish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18488"/>
            <a:ext cx="9144000" cy="932689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1371600" y="2819400"/>
            <a:ext cx="3124200" cy="27432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sz="quarter" idx="13"/>
          </p:nvPr>
        </p:nvSpPr>
        <p:spPr>
          <a:xfrm>
            <a:off x="1371600" y="2362200"/>
            <a:ext cx="3125789" cy="451339"/>
          </a:xfrm>
          <a:prstGeom prst="rect">
            <a:avLst/>
          </a:prstGeom>
        </p:spPr>
        <p:txBody>
          <a:bodyPr anchor="b"/>
          <a:lstStyle/>
          <a:p>
            <a:pPr indent="0" algn="ctr">
              <a:buSzTx/>
              <a:buFontTx/>
              <a:buNone/>
              <a:defRPr b="1"/>
            </a:pPr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4"/>
          </p:nvPr>
        </p:nvSpPr>
        <p:spPr>
          <a:xfrm>
            <a:off x="4645025" y="2359151"/>
            <a:ext cx="3127375" cy="448057"/>
          </a:xfrm>
          <a:prstGeom prst="rect">
            <a:avLst/>
          </a:prstGeom>
        </p:spPr>
        <p:txBody>
          <a:bodyPr anchor="b"/>
          <a:lstStyle/>
          <a:p>
            <a:pPr indent="0" algn="ctr">
              <a:buSzTx/>
              <a:buFontTx/>
              <a:buNone/>
              <a:defRPr b="1"/>
            </a:pPr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pic>
        <p:nvPicPr>
          <p:cNvPr id="66" name="image3.tif" descr="flourish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18488"/>
            <a:ext cx="9144000" cy="932689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400" cy="599441"/>
          </a:xfrm>
          <a:prstGeom prst="rect">
            <a:avLst/>
          </a:prstGeom>
        </p:spPr>
        <p:txBody>
          <a:bodyPr/>
          <a:lstStyle>
            <a:lvl1pPr>
              <a:defRPr sz="1700" b="1" spc="0"/>
            </a:lvl1pPr>
          </a:lstStyle>
          <a:p>
            <a:r>
              <a:t>Titolo Testo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sz="quarter" idx="1"/>
          </p:nvPr>
        </p:nvSpPr>
        <p:spPr>
          <a:xfrm>
            <a:off x="4953001" y="2275839"/>
            <a:ext cx="2819400" cy="2905761"/>
          </a:xfrm>
          <a:prstGeom prst="rect">
            <a:avLst/>
          </a:prstGeom>
        </p:spPr>
        <p:txBody>
          <a:bodyPr/>
          <a:lstStyle>
            <a:lvl1pPr indent="0" algn="ctr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 algn="ctr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 algn="ctr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 algn="ctr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 algn="ctr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1463039" y="1847088"/>
            <a:ext cx="3090673" cy="3090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23"/>
                </a:moveTo>
                <a:cubicBezTo>
                  <a:pt x="1007" y="1823"/>
                  <a:pt x="1823" y="1007"/>
                  <a:pt x="1823" y="0"/>
                </a:cubicBezTo>
                <a:lnTo>
                  <a:pt x="19777" y="0"/>
                </a:lnTo>
                <a:cubicBezTo>
                  <a:pt x="19777" y="1007"/>
                  <a:pt x="20593" y="1823"/>
                  <a:pt x="21600" y="1823"/>
                </a:cubicBezTo>
                <a:lnTo>
                  <a:pt x="21600" y="19777"/>
                </a:lnTo>
                <a:cubicBezTo>
                  <a:pt x="20593" y="19777"/>
                  <a:pt x="19777" y="20593"/>
                  <a:pt x="19777" y="21600"/>
                </a:cubicBezTo>
                <a:lnTo>
                  <a:pt x="1823" y="21600"/>
                </a:lnTo>
                <a:cubicBezTo>
                  <a:pt x="1823" y="20593"/>
                  <a:pt x="1007" y="19777"/>
                  <a:pt x="0" y="19777"/>
                </a:cubicBezTo>
                <a:close/>
              </a:path>
            </a:pathLst>
          </a:custGeom>
          <a:ln>
            <a:solidFill>
              <a:srgbClr val="37302A">
                <a:alpha val="17000"/>
              </a:srgbClr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1"/>
          </a:xfrm>
          <a:prstGeom prst="rect">
            <a:avLst/>
          </a:prstGeom>
        </p:spPr>
        <p:txBody>
          <a:bodyPr/>
          <a:lstStyle>
            <a:lvl1pPr>
              <a:defRPr sz="1700" b="1" spc="0"/>
            </a:lvl1pPr>
          </a:lstStyle>
          <a:p>
            <a:r>
              <a:t>Titolo Testo</a:t>
            </a:r>
          </a:p>
        </p:txBody>
      </p:sp>
      <p:sp>
        <p:nvSpPr>
          <p:cNvPr id="92" name="Shape 92"/>
          <p:cNvSpPr>
            <a:spLocks noGrp="1"/>
          </p:cNvSpPr>
          <p:nvPr>
            <p:ph type="pic" sz="quarter" idx="13"/>
          </p:nvPr>
        </p:nvSpPr>
        <p:spPr>
          <a:xfrm>
            <a:off x="1524000" y="1905000"/>
            <a:ext cx="2971800" cy="2971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4953000" y="2276855"/>
            <a:ext cx="2819400" cy="2875281"/>
          </a:xfrm>
          <a:prstGeom prst="rect">
            <a:avLst/>
          </a:prstGeom>
        </p:spPr>
        <p:txBody>
          <a:bodyPr/>
          <a:lstStyle>
            <a:lvl1pPr indent="0" algn="ctr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 algn="ctr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 algn="ctr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 algn="ctr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 algn="ctr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png" descr="window3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r>
              <a:t>Titolo Testo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8572792" y="6418516"/>
            <a:ext cx="235928" cy="2565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 b="1">
                <a:solidFill>
                  <a:srgbClr val="C6BC9C"/>
                </a:solidFill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300" baseline="0">
          <a:ln>
            <a:noFill/>
          </a:ln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300" baseline="0">
          <a:ln>
            <a:noFill/>
          </a:ln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300" baseline="0">
          <a:ln>
            <a:noFill/>
          </a:ln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300" baseline="0">
          <a:ln>
            <a:noFill/>
          </a:ln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300" baseline="0">
          <a:ln>
            <a:noFill/>
          </a:ln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300" baseline="0">
          <a:ln>
            <a:noFill/>
          </a:ln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300" baseline="0">
          <a:ln>
            <a:noFill/>
          </a:ln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300" baseline="0">
          <a:ln>
            <a:noFill/>
          </a:ln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300" baseline="0">
          <a:ln>
            <a:noFill/>
          </a:ln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9pPr>
    </p:titleStyle>
    <p:bodyStyle>
      <a:lvl1pPr marL="0" marR="0" indent="-274320" algn="l" defTabSz="914400" rtl="0" latinLnBrk="0">
        <a:lnSpc>
          <a:spcPct val="150000"/>
        </a:lnSpc>
        <a:spcBef>
          <a:spcPts val="400"/>
        </a:spcBef>
        <a:spcAft>
          <a:spcPts val="0"/>
        </a:spcAft>
        <a:buClrTx/>
        <a:buSzPct val="100000"/>
        <a:buFont typeface="Wingdings"/>
        <a:buChar char="❖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1pPr>
      <a:lvl2pPr marL="771525" marR="0" indent="-257175" algn="l" defTabSz="914400" rtl="0" latinLnBrk="0">
        <a:lnSpc>
          <a:spcPct val="150000"/>
        </a:lnSpc>
        <a:spcBef>
          <a:spcPts val="400"/>
        </a:spcBef>
        <a:spcAft>
          <a:spcPts val="0"/>
        </a:spcAft>
        <a:buClrTx/>
        <a:buSzPct val="100000"/>
        <a:buFont typeface="Wingdings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2pPr>
      <a:lvl3pPr marL="1208314" marR="0" indent="-293914" algn="l" defTabSz="914400" rtl="0" latinLnBrk="0">
        <a:lnSpc>
          <a:spcPct val="150000"/>
        </a:lnSpc>
        <a:spcBef>
          <a:spcPts val="400"/>
        </a:spcBef>
        <a:spcAft>
          <a:spcPts val="0"/>
        </a:spcAft>
        <a:buClrTx/>
        <a:buSzPct val="100000"/>
        <a:buFont typeface="Wingdings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3pPr>
      <a:lvl4pPr marL="1665514" marR="0" indent="-293914" algn="l" defTabSz="914400" rtl="0" latinLnBrk="0">
        <a:lnSpc>
          <a:spcPct val="150000"/>
        </a:lnSpc>
        <a:spcBef>
          <a:spcPts val="400"/>
        </a:spcBef>
        <a:spcAft>
          <a:spcPts val="0"/>
        </a:spcAft>
        <a:buClrTx/>
        <a:buSzPct val="100000"/>
        <a:buFont typeface="Wingdings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4pPr>
      <a:lvl5pPr marL="2122714" marR="0" indent="-293914" algn="l" defTabSz="914400" rtl="0" latinLnBrk="0">
        <a:lnSpc>
          <a:spcPct val="150000"/>
        </a:lnSpc>
        <a:spcBef>
          <a:spcPts val="400"/>
        </a:spcBef>
        <a:spcAft>
          <a:spcPts val="0"/>
        </a:spcAft>
        <a:buClrTx/>
        <a:buSzPct val="100000"/>
        <a:buFont typeface="Wingdings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5pPr>
      <a:lvl6pPr marL="2579914" marR="0" indent="-293914" algn="l" defTabSz="914400" rtl="0" latinLnBrk="0">
        <a:lnSpc>
          <a:spcPct val="150000"/>
        </a:lnSpc>
        <a:spcBef>
          <a:spcPts val="400"/>
        </a:spcBef>
        <a:spcAft>
          <a:spcPts val="0"/>
        </a:spcAft>
        <a:buClrTx/>
        <a:buSzPct val="100000"/>
        <a:buFont typeface="Wingdings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6pPr>
      <a:lvl7pPr marL="3086100" marR="0" indent="-342900" algn="l" defTabSz="914400" rtl="0" latinLnBrk="0">
        <a:lnSpc>
          <a:spcPct val="150000"/>
        </a:lnSpc>
        <a:spcBef>
          <a:spcPts val="400"/>
        </a:spcBef>
        <a:spcAft>
          <a:spcPts val="0"/>
        </a:spcAft>
        <a:buClrTx/>
        <a:buSzPct val="100000"/>
        <a:buFont typeface="Wingdings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7pPr>
      <a:lvl8pPr marL="3543300" marR="0" indent="-342900" algn="l" defTabSz="914400" rtl="0" latinLnBrk="0">
        <a:lnSpc>
          <a:spcPct val="150000"/>
        </a:lnSpc>
        <a:spcBef>
          <a:spcPts val="400"/>
        </a:spcBef>
        <a:spcAft>
          <a:spcPts val="0"/>
        </a:spcAft>
        <a:buClrTx/>
        <a:buSzPct val="100000"/>
        <a:buFont typeface="Wingdings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8pPr>
      <a:lvl9pPr marL="4000500" marR="0" indent="-342900" algn="l" defTabSz="914400" rtl="0" latinLnBrk="0">
        <a:lnSpc>
          <a:spcPct val="150000"/>
        </a:lnSpc>
        <a:spcBef>
          <a:spcPts val="400"/>
        </a:spcBef>
        <a:spcAft>
          <a:spcPts val="0"/>
        </a:spcAft>
        <a:buClrTx/>
        <a:buSzPct val="100000"/>
        <a:buFont typeface="Wingdings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TEANO DA CROTONE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CHI ERA COSTEI?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" name="Table 148"/>
          <p:cNvGraphicFramePr/>
          <p:nvPr/>
        </p:nvGraphicFramePr>
        <p:xfrm>
          <a:off x="1413165" y="1288473"/>
          <a:ext cx="1862691" cy="77237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862691"/>
              </a:tblGrid>
              <a:tr h="77237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4400" b="1"/>
                        <a:t>IERI</a:t>
                      </a:r>
                    </a:p>
                  </a:txBody>
                  <a:tcPr marL="45720" marR="45720" horzOverflow="overflow"/>
                </a:tc>
              </a:tr>
            </a:tbl>
          </a:graphicData>
        </a:graphic>
      </p:graphicFrame>
      <p:graphicFrame>
        <p:nvGraphicFramePr>
          <p:cNvPr id="149" name="Table 149"/>
          <p:cNvGraphicFramePr/>
          <p:nvPr/>
        </p:nvGraphicFramePr>
        <p:xfrm>
          <a:off x="5724128" y="1268759"/>
          <a:ext cx="1870363" cy="86097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870363"/>
              </a:tblGrid>
              <a:tr h="86097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4400" b="1"/>
                        <a:t>OGGI</a:t>
                      </a:r>
                    </a:p>
                  </a:txBody>
                  <a:tcPr marL="45720" marR="45720" horzOverflow="overflow"/>
                </a:tc>
              </a:tr>
            </a:tbl>
          </a:graphicData>
        </a:graphic>
      </p:graphicFrame>
      <p:pic>
        <p:nvPicPr>
          <p:cNvPr id="150" name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48064" y="2420888"/>
            <a:ext cx="3045842" cy="2952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9632" y="2420885"/>
            <a:ext cx="2232249" cy="3070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video-1448315399.mp4.mp4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66000" fill="hold"/>
                                        <p:tgtEl>
                                          <p:spTgt spid="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000" fill="hold"/>
                                        <p:tgtEl>
                                          <p:spTgt spid="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</p:cTn>
                <p:tgtEl>
                  <p:spTgt spid="15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4953000" y="1700808"/>
            <a:ext cx="2819400" cy="345638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2000"/>
            </a:pPr>
            <a:r>
              <a:t>VI secolo a.C.</a:t>
            </a:r>
          </a:p>
          <a:p>
            <a:pPr>
              <a:spcBef>
                <a:spcPts val="400"/>
              </a:spcBef>
              <a:defRPr sz="2000"/>
            </a:pPr>
            <a:r>
              <a:t>Siamo nell’antica Kroton, una delle polis magno greche che si seppe distinguere sia per prestanza strategica che per città dedita alla cultura</a:t>
            </a:r>
          </a:p>
        </p:txBody>
      </p:sp>
      <p:pic>
        <p:nvPicPr>
          <p:cNvPr id="125" name="image4.jpg" descr="C:\Users\Autorino\Desktop\kroton_4-2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2500" r="12500"/>
          <a:stretch>
            <a:fillRect/>
          </a:stretch>
        </p:blipFill>
        <p:spPr>
          <a:xfrm>
            <a:off x="1259631" y="1844824"/>
            <a:ext cx="3456385" cy="3240360"/>
          </a:xfrm>
          <a:prstGeom prst="rect">
            <a:avLst/>
          </a:prstGeom>
          <a:ln w="98425">
            <a:solidFill>
              <a:srgbClr val="7C735D"/>
            </a:solidFill>
            <a:beve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115616" y="1628799"/>
            <a:ext cx="6840760" cy="330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 b="1"/>
            </a:pPr>
            <a:r>
              <a:t>La Scuola Pitagorica</a:t>
            </a:r>
          </a:p>
          <a:p>
            <a:pPr algn="just"/>
            <a:endParaRPr/>
          </a:p>
          <a:p>
            <a:pPr algn="just"/>
            <a:r>
              <a:t>La scuola pitagorica, appartenente al periodo presocratico, fu fondata da Pitagora a Crotone intorno al 530 a.C.</a:t>
            </a:r>
          </a:p>
          <a:p>
            <a:pPr algn="just"/>
            <a:endParaRPr/>
          </a:p>
          <a:p>
            <a:pPr algn="just"/>
            <a:r>
              <a:t>La scuola ereditò dal suo fondatore la dimensione misterica ma anche l'interesse per la matematica, l'astronomia, la musica e la filosofia.</a:t>
            </a:r>
          </a:p>
          <a:p>
            <a:pPr algn="just"/>
            <a:endParaRPr/>
          </a:p>
          <a:p>
            <a:pPr algn="just"/>
            <a:r>
              <a:t>L'originalità della scuola consisteva nel presentarsi come setta mistica-religiosa, ma anche come comunità scientifica ed insieme partito politico aristocratico che governò direttamente in alcune città dell'Italia meridionale.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4860032" y="1628799"/>
            <a:ext cx="3096345" cy="344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/>
            </a:pPr>
            <a:r>
              <a:t>Inizialmente sposa di</a:t>
            </a:r>
          </a:p>
          <a:p>
            <a:pPr>
              <a:defRPr sz="2000"/>
            </a:pPr>
            <a:r>
              <a:t> Brontino Crotoniate</a:t>
            </a:r>
          </a:p>
          <a:p>
            <a:pPr>
              <a:buSzPct val="100000"/>
              <a:buFont typeface="Arial"/>
              <a:buChar char="•"/>
              <a:defRPr sz="2000"/>
            </a:pPr>
            <a:endParaRPr/>
          </a:p>
          <a:p>
            <a:pPr>
              <a:defRPr sz="2000"/>
            </a:pPr>
            <a:endParaRPr/>
          </a:p>
          <a:p>
            <a:pPr>
              <a:defRPr sz="2000"/>
            </a:pPr>
            <a:endParaRPr/>
          </a:p>
          <a:p>
            <a:pPr>
              <a:defRPr sz="2000"/>
            </a:pPr>
            <a:r>
              <a:t>In seguito, dall’unione con Pitagora ebbe quattro figli:</a:t>
            </a:r>
          </a:p>
          <a:p>
            <a:pPr>
              <a:buSzPct val="100000"/>
              <a:buFont typeface="Arial"/>
              <a:buChar char="•"/>
              <a:defRPr sz="2000"/>
            </a:pPr>
            <a:r>
              <a:t> Telauge</a:t>
            </a:r>
          </a:p>
          <a:p>
            <a:pPr>
              <a:buSzPct val="100000"/>
              <a:buFont typeface="Arial"/>
              <a:buChar char="•"/>
              <a:defRPr sz="2000"/>
            </a:pPr>
            <a:r>
              <a:t> Mnesarco</a:t>
            </a:r>
          </a:p>
          <a:p>
            <a:pPr>
              <a:buSzPct val="100000"/>
              <a:buFont typeface="Arial"/>
              <a:buChar char="•"/>
              <a:defRPr sz="2000"/>
            </a:pPr>
            <a:r>
              <a:t> Myia</a:t>
            </a:r>
          </a:p>
          <a:p>
            <a:pPr>
              <a:buSzPct val="100000"/>
              <a:buFont typeface="Arial"/>
              <a:buChar char="•"/>
              <a:defRPr sz="2000"/>
            </a:pPr>
            <a:r>
              <a:t> Arignote</a:t>
            </a:r>
          </a:p>
        </p:txBody>
      </p:sp>
      <p:pic>
        <p:nvPicPr>
          <p:cNvPr id="130" name="image5.png" descr="C:\Users\Autorino\Desktop\teano.png"/>
          <p:cNvPicPr>
            <a:picLocks noChangeAspect="1"/>
          </p:cNvPicPr>
          <p:nvPr/>
        </p:nvPicPr>
        <p:blipFill>
          <a:blip r:embed="rId2">
            <a:extLst/>
          </a:blip>
          <a:srcRect t="14286" b="14286"/>
          <a:stretch>
            <a:fillRect/>
          </a:stretch>
        </p:blipFill>
        <p:spPr>
          <a:xfrm>
            <a:off x="1403648" y="1700808"/>
            <a:ext cx="3240361" cy="3816425"/>
          </a:xfrm>
          <a:prstGeom prst="rect">
            <a:avLst/>
          </a:prstGeom>
          <a:ln>
            <a:solidFill>
              <a:srgbClr val="726357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xfrm>
            <a:off x="5004048" y="2348880"/>
            <a:ext cx="2931369" cy="2880321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defRPr sz="2000"/>
            </a:lvl1pPr>
          </a:lstStyle>
          <a:p>
            <a:r>
              <a:t>Teano fu prima nonché più celebre filosofa, donna carismatica ed intelligente, attraendo a sé il maestro Pitagora</a:t>
            </a:r>
          </a:p>
        </p:txBody>
      </p:sp>
      <p:pic>
        <p:nvPicPr>
          <p:cNvPr id="133" name="image5.png" descr="C:\Users\Autorino\Desktop\teano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14286" b="14286"/>
          <a:stretch>
            <a:fillRect/>
          </a:stretch>
        </p:blipFill>
        <p:spPr>
          <a:xfrm>
            <a:off x="1403648" y="1700808"/>
            <a:ext cx="3240361" cy="3816425"/>
          </a:xfrm>
          <a:prstGeom prst="rect">
            <a:avLst/>
          </a:prstGeom>
          <a:ln w="98425">
            <a:solidFill>
              <a:srgbClr val="726357"/>
            </a:solidFill>
            <a:beve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71799" y="1340767"/>
            <a:ext cx="3600402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 b="1"/>
            </a:lvl1pPr>
          </a:lstStyle>
          <a:p>
            <a:r>
              <a:t>OPERE:</a:t>
            </a:r>
          </a:p>
        </p:txBody>
      </p:sp>
      <p:sp>
        <p:nvSpPr>
          <p:cNvPr id="136" name="Shape 136"/>
          <p:cNvSpPr/>
          <p:nvPr/>
        </p:nvSpPr>
        <p:spPr>
          <a:xfrm>
            <a:off x="4572000" y="1988840"/>
            <a:ext cx="3600401" cy="294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Font typeface="Arial"/>
              <a:buChar char="•"/>
              <a:defRPr sz="2200"/>
            </a:pPr>
            <a:r>
              <a:t>Sulla Devozione</a:t>
            </a:r>
          </a:p>
          <a:p>
            <a:pPr>
              <a:defRPr sz="2200"/>
            </a:pPr>
            <a:endParaRPr/>
          </a:p>
          <a:p>
            <a:pPr>
              <a:buSzPct val="100000"/>
              <a:buFont typeface="Arial"/>
              <a:buChar char="•"/>
              <a:defRPr sz="2200"/>
            </a:pPr>
            <a:r>
              <a:t>Intorno a Pitagora</a:t>
            </a:r>
          </a:p>
          <a:p>
            <a:pPr>
              <a:buSzPct val="100000"/>
              <a:buFont typeface="Arial"/>
              <a:buChar char="•"/>
              <a:defRPr sz="2200"/>
            </a:pPr>
            <a:r>
              <a:t> Sulla Virtù della Donna</a:t>
            </a:r>
          </a:p>
          <a:p>
            <a:pPr>
              <a:buSzPct val="100000"/>
              <a:buFont typeface="Arial"/>
              <a:buChar char="•"/>
              <a:defRPr sz="2200"/>
            </a:pPr>
            <a:r>
              <a:t> Esortazione alle Donne</a:t>
            </a:r>
          </a:p>
          <a:p>
            <a:pPr>
              <a:buSzPct val="100000"/>
              <a:buFont typeface="Arial"/>
              <a:buChar char="•"/>
              <a:defRPr sz="2200"/>
            </a:pPr>
            <a:r>
              <a:t> Massime Pitagoriche</a:t>
            </a:r>
          </a:p>
          <a:p>
            <a:pPr>
              <a:buSzPct val="100000"/>
              <a:buFont typeface="Arial"/>
              <a:buChar char="•"/>
              <a:defRPr sz="2200"/>
            </a:pPr>
            <a:r>
              <a:t>Commentari Filosofici</a:t>
            </a:r>
          </a:p>
          <a:p>
            <a:pPr>
              <a:buSzPct val="100000"/>
              <a:buFont typeface="Arial"/>
              <a:buChar char="•"/>
              <a:defRPr sz="2200"/>
            </a:pPr>
            <a:r>
              <a:t>Sulla Saggezza </a:t>
            </a:r>
          </a:p>
          <a:p>
            <a:pPr>
              <a:buSzPct val="100000"/>
              <a:buFont typeface="Arial"/>
              <a:buChar char="•"/>
              <a:defRPr sz="2200"/>
            </a:pPr>
            <a:r>
              <a:t>Sull’armonia Della Donna</a:t>
            </a:r>
          </a:p>
        </p:txBody>
      </p:sp>
      <p:pic>
        <p:nvPicPr>
          <p:cNvPr id="137" name="image6.jpg" descr="C:\Users\Sony\Desktop\MASTER\teano\penn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1599" y="2060848"/>
            <a:ext cx="3367928" cy="24482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xfrm>
            <a:off x="1259632" y="3933056"/>
            <a:ext cx="6707831" cy="1080121"/>
          </a:xfrm>
          <a:prstGeom prst="rect">
            <a:avLst/>
          </a:prstGeom>
          <a:solidFill>
            <a:srgbClr val="DFDFDD"/>
          </a:solidFill>
        </p:spPr>
        <p:txBody>
          <a:bodyPr/>
          <a:lstStyle>
            <a:lvl1pPr>
              <a:spcBef>
                <a:spcPts val="400"/>
              </a:spcBef>
              <a:defRPr sz="1700"/>
            </a:lvl1pPr>
          </a:lstStyle>
          <a:p>
            <a:r>
              <a:t>Un giorno Pitagora, mentre meditava, venne avvicinato da Teano che gli offrì una completa dedizione. </a:t>
            </a:r>
          </a:p>
        </p:txBody>
      </p:sp>
      <p:pic>
        <p:nvPicPr>
          <p:cNvPr id="140" name="image7.jpg" descr="C:\Users\Autorino\Desktop\Pitagora_e_Teano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21016" b="21016"/>
          <a:stretch>
            <a:fillRect/>
          </a:stretch>
        </p:blipFill>
        <p:spPr>
          <a:xfrm>
            <a:off x="1259632" y="1484783"/>
            <a:ext cx="6696744" cy="2376266"/>
          </a:xfrm>
          <a:prstGeom prst="rect">
            <a:avLst/>
          </a:prstGeom>
          <a:ln w="98425">
            <a:solidFill>
              <a:srgbClr val="726357"/>
            </a:solidFill>
            <a:beve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Table 142"/>
          <p:cNvGraphicFramePr/>
          <p:nvPr/>
        </p:nvGraphicFramePr>
        <p:xfrm>
          <a:off x="1537853" y="1268759"/>
          <a:ext cx="5698441" cy="252028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5698441"/>
              </a:tblGrid>
              <a:tr h="252028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Teano ebbe così la possibilità di accrescere la sua sapienza e così diventare:</a:t>
                      </a:r>
                    </a:p>
                    <a:p>
                      <a:pPr marL="285750" indent="-285750" algn="l">
                        <a:buSzPct val="100000"/>
                        <a:buFont typeface="Arial"/>
                        <a:buChar char="•"/>
                        <a:defRPr sz="1800"/>
                      </a:pPr>
                      <a:r>
                        <a:t>Filosofa</a:t>
                      </a:r>
                    </a:p>
                    <a:p>
                      <a:pPr marL="285750" indent="-285750" algn="l">
                        <a:buSzPct val="100000"/>
                        <a:buFont typeface="Arial"/>
                        <a:buChar char="•"/>
                        <a:defRPr sz="1800"/>
                      </a:pPr>
                      <a:r>
                        <a:t>Cosmologa</a:t>
                      </a:r>
                    </a:p>
                    <a:p>
                      <a:pPr marL="285750" indent="-285750" algn="l">
                        <a:buSzPct val="100000"/>
                        <a:buFont typeface="Arial"/>
                        <a:buChar char="•"/>
                        <a:defRPr sz="1800"/>
                      </a:pPr>
                      <a:r>
                        <a:t>Matematica</a:t>
                      </a:r>
                    </a:p>
                    <a:p>
                      <a:pPr marL="285750" indent="-285750" algn="l">
                        <a:buSzPct val="100000"/>
                        <a:buFont typeface="Arial"/>
                        <a:buChar char="•"/>
                        <a:defRPr sz="1800"/>
                      </a:pPr>
                      <a:r>
                        <a:t>Astronoma</a:t>
                      </a:r>
                    </a:p>
                    <a:p>
                      <a:pPr marL="285750" indent="-285750" algn="l">
                        <a:buSzPct val="100000"/>
                        <a:buFont typeface="Arial"/>
                        <a:buChar char="•"/>
                        <a:defRPr sz="1800"/>
                      </a:pPr>
                      <a:r>
                        <a:t>Studiosa di Fisiologia</a:t>
                      </a:r>
                    </a:p>
                    <a:p>
                      <a:pPr marL="285750" indent="-285750" algn="l">
                        <a:buSzPct val="100000"/>
                        <a:buFont typeface="Arial"/>
                        <a:buChar char="•"/>
                        <a:defRPr sz="1800"/>
                      </a:pPr>
                      <a:r>
                        <a:t>Eccellente guaritrice</a:t>
                      </a:r>
                    </a:p>
                  </a:txBody>
                  <a:tcPr marL="45720" marR="45720" horzOverflow="overflow"/>
                </a:tc>
              </a:tr>
            </a:tbl>
          </a:graphicData>
        </a:graphic>
      </p:graphicFrame>
      <p:graphicFrame>
        <p:nvGraphicFramePr>
          <p:cNvPr id="143" name="Table 143"/>
          <p:cNvGraphicFramePr/>
          <p:nvPr/>
        </p:nvGraphicFramePr>
        <p:xfrm>
          <a:off x="827583" y="4437112"/>
          <a:ext cx="8100392" cy="92825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8100392"/>
              </a:tblGrid>
              <a:tr h="928254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endParaRPr/>
                    </a:p>
                    <a:p>
                      <a:pPr algn="l">
                        <a:defRPr sz="1800" b="1"/>
                      </a:pPr>
                      <a:r>
                        <a:t>Teano apre le porte della conoscenza alle donne</a:t>
                      </a:r>
                    </a:p>
                  </a:txBody>
                  <a:tcPr marL="45720" marR="45720" horzOverflow="overflow"/>
                </a:tc>
              </a:tr>
            </a:tbl>
          </a:graphicData>
        </a:graphic>
      </p:graphicFrame>
      <p:pic>
        <p:nvPicPr>
          <p:cNvPr id="144" name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88949" y="1916832"/>
            <a:ext cx="2095501" cy="2457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1475655" y="2420888"/>
            <a:ext cx="6120682" cy="167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200" i="1"/>
            </a:lvl1pPr>
          </a:lstStyle>
          <a:p>
            <a:r>
              <a:t>«…anche delle parole è bene che una donna saggia non faccia sfogo in pubblico, e che anche di parlare davanti agli estranei abbia vergogna, come se si spogliasse: nella voce, infatti, si possono intravedere la sensibilità, l’indole e lo stato d’animo di colei che parla…»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ta moda">
  <a:themeElements>
    <a:clrScheme name="Alta mo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0000FF"/>
      </a:hlink>
      <a:folHlink>
        <a:srgbClr val="FF00FF"/>
      </a:folHlink>
    </a:clrScheme>
    <a:fontScheme name="Alta mod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Alta mo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079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079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lta moda">
  <a:themeElements>
    <a:clrScheme name="Alta mo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0000FF"/>
      </a:hlink>
      <a:folHlink>
        <a:srgbClr val="FF00FF"/>
      </a:folHlink>
    </a:clrScheme>
    <a:fontScheme name="Alta mod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Alta mo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079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079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Macintosh PowerPoint</Application>
  <PresentationFormat>Presentazione su schermo (4:3)</PresentationFormat>
  <Paragraphs>45</Paragraphs>
  <Slides>11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Wingdings</vt:lpstr>
      <vt:lpstr>Alta moda</vt:lpstr>
      <vt:lpstr>TEANO DA CROTONE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TEANO DA CROTONE</dc:title>
  <cp:lastModifiedBy>Utente di Microsoft Office</cp:lastModifiedBy>
  <cp:revision>1</cp:revision>
  <dcterms:modified xsi:type="dcterms:W3CDTF">2015-11-24T13:58:06Z</dcterms:modified>
</cp:coreProperties>
</file>