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7" r:id="rId2"/>
    <p:sldId id="258" r:id="rId3"/>
    <p:sldId id="259" r:id="rId4"/>
    <p:sldId id="260" r:id="rId5"/>
    <p:sldId id="297" r:id="rId6"/>
    <p:sldId id="261" r:id="rId7"/>
    <p:sldId id="262" r:id="rId8"/>
    <p:sldId id="263" r:id="rId9"/>
    <p:sldId id="298" r:id="rId10"/>
    <p:sldId id="301" r:id="rId11"/>
    <p:sldId id="302" r:id="rId12"/>
    <p:sldId id="303" r:id="rId13"/>
    <p:sldId id="304" r:id="rId14"/>
    <p:sldId id="305" r:id="rId15"/>
    <p:sldId id="284" r:id="rId16"/>
    <p:sldId id="306" r:id="rId17"/>
    <p:sldId id="286" r:id="rId18"/>
    <p:sldId id="287" r:id="rId19"/>
    <p:sldId id="288" r:id="rId20"/>
    <p:sldId id="290" r:id="rId21"/>
    <p:sldId id="299" r:id="rId22"/>
    <p:sldId id="300" r:id="rId23"/>
    <p:sldId id="291" r:id="rId24"/>
    <p:sldId id="269" r:id="rId25"/>
    <p:sldId id="270" r:id="rId26"/>
    <p:sldId id="271" r:id="rId27"/>
    <p:sldId id="278" r:id="rId28"/>
    <p:sldId id="283"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80"/>
    <a:srgbClr val="993366"/>
    <a:srgbClr val="FFFF9F"/>
    <a:srgbClr val="FFFF89"/>
    <a:srgbClr val="FFFF65"/>
    <a:srgbClr val="FFFFF3"/>
    <a:srgbClr val="11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86444" autoAdjust="0"/>
  </p:normalViewPr>
  <p:slideViewPr>
    <p:cSldViewPr>
      <p:cViewPr varScale="1">
        <p:scale>
          <a:sx n="64" d="100"/>
          <a:sy n="64" d="100"/>
        </p:scale>
        <p:origin x="-1704" y="-9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DC33C-620A-4DB4-862B-74B485F1E58D}" type="datetimeFigureOut">
              <a:rPr lang="it-IT" smtClean="0"/>
              <a:pPr/>
              <a:t>24/11/2015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0D2E3-DFDE-4544-B21C-82BE202A4860}" type="slidenum">
              <a:rPr lang="it-IT" smtClean="0"/>
              <a:pPr/>
              <a:t>‹N›</a:t>
            </a:fld>
            <a:endParaRPr lang="it-IT"/>
          </a:p>
        </p:txBody>
      </p:sp>
    </p:spTree>
    <p:extLst>
      <p:ext uri="{BB962C8B-B14F-4D97-AF65-F5344CB8AC3E}">
        <p14:creationId xmlns:p14="http://schemas.microsoft.com/office/powerpoint/2010/main" val="167185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729FCF"/>
          </a:solidFill>
          <a:ln w="25402">
            <a:solidFill>
              <a:srgbClr val="3465A4"/>
            </a:solidFill>
            <a:prstDash val="solid"/>
          </a:ln>
        </p:spPr>
      </p:sp>
      <p:sp>
        <p:nvSpPr>
          <p:cNvPr id="3" name="Segnaposto note 2"/>
          <p:cNvSpPr txBox="1">
            <a:spLocks noGrp="1"/>
          </p:cNvSpPr>
          <p:nvPr>
            <p:ph type="body" sz="quarter" idx="1"/>
          </p:nvPr>
        </p:nvSpPr>
        <p:spPr>
          <a:xfrm>
            <a:off x="685800" y="4343400"/>
            <a:ext cx="5486400" cy="276999"/>
          </a:xfrm>
        </p:spPr>
        <p:txBody>
          <a:bodyPr>
            <a:spAutoFit/>
          </a:bodyPr>
          <a:lstStyle/>
          <a:p>
            <a:endParaRPr lang="it-IT"/>
          </a:p>
        </p:txBody>
      </p:sp>
    </p:spTree>
    <p:extLst>
      <p:ext uri="{BB962C8B-B14F-4D97-AF65-F5344CB8AC3E}">
        <p14:creationId xmlns:p14="http://schemas.microsoft.com/office/powerpoint/2010/main" val="426874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178126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141029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316671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37582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15</a:t>
            </a:fld>
            <a:endParaRPr lang="it-IT"/>
          </a:p>
        </p:txBody>
      </p:sp>
    </p:spTree>
    <p:extLst>
      <p:ext uri="{BB962C8B-B14F-4D97-AF65-F5344CB8AC3E}">
        <p14:creationId xmlns:p14="http://schemas.microsoft.com/office/powerpoint/2010/main" val="317702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16</a:t>
            </a:fld>
            <a:endParaRPr lang="it-IT"/>
          </a:p>
        </p:txBody>
      </p:sp>
    </p:spTree>
    <p:extLst>
      <p:ext uri="{BB962C8B-B14F-4D97-AF65-F5344CB8AC3E}">
        <p14:creationId xmlns:p14="http://schemas.microsoft.com/office/powerpoint/2010/main" val="317702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17</a:t>
            </a:fld>
            <a:endParaRPr lang="it-IT"/>
          </a:p>
        </p:txBody>
      </p:sp>
    </p:spTree>
    <p:extLst>
      <p:ext uri="{BB962C8B-B14F-4D97-AF65-F5344CB8AC3E}">
        <p14:creationId xmlns:p14="http://schemas.microsoft.com/office/powerpoint/2010/main" val="3813494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18</a:t>
            </a:fld>
            <a:endParaRPr lang="it-IT"/>
          </a:p>
        </p:txBody>
      </p:sp>
    </p:spTree>
    <p:extLst>
      <p:ext uri="{BB962C8B-B14F-4D97-AF65-F5344CB8AC3E}">
        <p14:creationId xmlns:p14="http://schemas.microsoft.com/office/powerpoint/2010/main" val="3565619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19</a:t>
            </a:fld>
            <a:endParaRPr lang="it-IT"/>
          </a:p>
        </p:txBody>
      </p:sp>
    </p:spTree>
    <p:extLst>
      <p:ext uri="{BB962C8B-B14F-4D97-AF65-F5344CB8AC3E}">
        <p14:creationId xmlns:p14="http://schemas.microsoft.com/office/powerpoint/2010/main" val="344925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20</a:t>
            </a:fld>
            <a:endParaRPr lang="it-IT"/>
          </a:p>
        </p:txBody>
      </p:sp>
    </p:spTree>
    <p:extLst>
      <p:ext uri="{BB962C8B-B14F-4D97-AF65-F5344CB8AC3E}">
        <p14:creationId xmlns:p14="http://schemas.microsoft.com/office/powerpoint/2010/main" val="427687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729FCF"/>
          </a:solidFill>
          <a:ln w="25402">
            <a:solidFill>
              <a:srgbClr val="3465A4"/>
            </a:solidFill>
            <a:prstDash val="solid"/>
          </a:ln>
        </p:spPr>
      </p:sp>
      <p:sp>
        <p:nvSpPr>
          <p:cNvPr id="3" name="Segnaposto note 2"/>
          <p:cNvSpPr txBox="1">
            <a:spLocks noGrp="1"/>
          </p:cNvSpPr>
          <p:nvPr>
            <p:ph type="body" sz="quarter" idx="1"/>
          </p:nvPr>
        </p:nvSpPr>
        <p:spPr>
          <a:xfrm>
            <a:off x="685800" y="4343400"/>
            <a:ext cx="5486400" cy="276999"/>
          </a:xfrm>
        </p:spPr>
        <p:txBody>
          <a:bodyPr>
            <a:spAutoFit/>
          </a:bodyPr>
          <a:lstStyle/>
          <a:p>
            <a:endParaRPr lang="it-IT"/>
          </a:p>
        </p:txBody>
      </p:sp>
    </p:spTree>
    <p:extLst>
      <p:ext uri="{BB962C8B-B14F-4D97-AF65-F5344CB8AC3E}">
        <p14:creationId xmlns:p14="http://schemas.microsoft.com/office/powerpoint/2010/main" val="221430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849827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117744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268013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229924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16335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581441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25303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‹N›</a:t>
            </a:fld>
            <a:endParaRPr lang="it-IT"/>
          </a:p>
        </p:txBody>
      </p:sp>
    </p:spTree>
    <p:extLst>
      <p:ext uri="{BB962C8B-B14F-4D97-AF65-F5344CB8AC3E}">
        <p14:creationId xmlns:p14="http://schemas.microsoft.com/office/powerpoint/2010/main" val="41534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729FCF"/>
          </a:solidFill>
          <a:ln w="25402">
            <a:solidFill>
              <a:srgbClr val="3465A4"/>
            </a:solidFill>
            <a:prstDash val="solid"/>
          </a:ln>
        </p:spPr>
      </p:sp>
      <p:sp>
        <p:nvSpPr>
          <p:cNvPr id="3" name="Segnaposto note 2"/>
          <p:cNvSpPr txBox="1">
            <a:spLocks noGrp="1"/>
          </p:cNvSpPr>
          <p:nvPr>
            <p:ph type="body" sz="quarter" idx="1"/>
          </p:nvPr>
        </p:nvSpPr>
        <p:spPr>
          <a:xfrm>
            <a:off x="685800" y="4343400"/>
            <a:ext cx="5486400" cy="276999"/>
          </a:xfrm>
        </p:spPr>
        <p:txBody>
          <a:bodyPr>
            <a:spAutoFit/>
          </a:bodyPr>
          <a:lstStyle/>
          <a:p>
            <a:endParaRPr lang="it-IT"/>
          </a:p>
        </p:txBody>
      </p:sp>
    </p:spTree>
    <p:extLst>
      <p:ext uri="{BB962C8B-B14F-4D97-AF65-F5344CB8AC3E}">
        <p14:creationId xmlns:p14="http://schemas.microsoft.com/office/powerpoint/2010/main" val="243665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4</a:t>
            </a:fld>
            <a:endParaRPr lang="it-IT"/>
          </a:p>
        </p:txBody>
      </p:sp>
    </p:spTree>
    <p:extLst>
      <p:ext uri="{BB962C8B-B14F-4D97-AF65-F5344CB8AC3E}">
        <p14:creationId xmlns:p14="http://schemas.microsoft.com/office/powerpoint/2010/main" val="23767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5</a:t>
            </a:fld>
            <a:endParaRPr lang="it-IT"/>
          </a:p>
        </p:txBody>
      </p:sp>
    </p:spTree>
    <p:extLst>
      <p:ext uri="{BB962C8B-B14F-4D97-AF65-F5344CB8AC3E}">
        <p14:creationId xmlns:p14="http://schemas.microsoft.com/office/powerpoint/2010/main" val="422080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6</a:t>
            </a:fld>
            <a:endParaRPr lang="it-IT"/>
          </a:p>
        </p:txBody>
      </p:sp>
    </p:spTree>
    <p:extLst>
      <p:ext uri="{BB962C8B-B14F-4D97-AF65-F5344CB8AC3E}">
        <p14:creationId xmlns:p14="http://schemas.microsoft.com/office/powerpoint/2010/main" val="331205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7</a:t>
            </a:fld>
            <a:endParaRPr lang="it-IT"/>
          </a:p>
        </p:txBody>
      </p:sp>
    </p:spTree>
    <p:extLst>
      <p:ext uri="{BB962C8B-B14F-4D97-AF65-F5344CB8AC3E}">
        <p14:creationId xmlns:p14="http://schemas.microsoft.com/office/powerpoint/2010/main" val="47090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8</a:t>
            </a:fld>
            <a:endParaRPr lang="it-IT"/>
          </a:p>
        </p:txBody>
      </p:sp>
    </p:spTree>
    <p:extLst>
      <p:ext uri="{BB962C8B-B14F-4D97-AF65-F5344CB8AC3E}">
        <p14:creationId xmlns:p14="http://schemas.microsoft.com/office/powerpoint/2010/main" val="160103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C0D2E3-DFDE-4544-B21C-82BE202A4860}" type="slidenum">
              <a:rPr lang="it-IT" smtClean="0"/>
              <a:pPr/>
              <a:t>9</a:t>
            </a:fld>
            <a:endParaRPr lang="it-IT"/>
          </a:p>
        </p:txBody>
      </p:sp>
    </p:spTree>
    <p:extLst>
      <p:ext uri="{BB962C8B-B14F-4D97-AF65-F5344CB8AC3E}">
        <p14:creationId xmlns:p14="http://schemas.microsoft.com/office/powerpoint/2010/main" val="374363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9996CF-DAB4-43EB-AC43-14966B5C13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9DDF9374-7EA0-4430-BEDE-BE642240E2E2}" type="datetimeFigureOut">
              <a:rPr lang="it-IT" smtClean="0"/>
              <a:pPr/>
              <a:t>24/11/2015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319996CF-DAB4-43EB-AC43-14966B5C13B6}"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DF9374-7EA0-4430-BEDE-BE642240E2E2}" type="datetimeFigureOut">
              <a:rPr lang="it-IT" smtClean="0"/>
              <a:pPr/>
              <a:t>24/11/2015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9996CF-DAB4-43EB-AC43-14966B5C13B6}"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cuolamontessorimilano.it/s/cc_images/cache_3417299.jpg?t=135230607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p:cNvPicPr>
            <a:picLocks noChangeAspect="1"/>
          </p:cNvPicPr>
          <p:nvPr/>
        </p:nvPicPr>
        <p:blipFill>
          <a:blip r:embed="rId3" cstate="print">
            <a:lum bright="20000"/>
          </a:blip>
          <a:stretch>
            <a:fillRect/>
          </a:stretch>
        </p:blipFill>
        <p:spPr>
          <a:xfrm>
            <a:off x="0" y="0"/>
            <a:ext cx="9143432" cy="7157095"/>
          </a:xfrm>
          <a:prstGeom prst="rect">
            <a:avLst/>
          </a:prstGeom>
          <a:noFill/>
          <a:ln>
            <a:noFill/>
          </a:ln>
        </p:spPr>
      </p:pic>
      <p:sp>
        <p:nvSpPr>
          <p:cNvPr id="3" name="Titolo 1"/>
          <p:cNvSpPr txBox="1">
            <a:spLocks noGrp="1"/>
          </p:cNvSpPr>
          <p:nvPr>
            <p:ph type="title" idx="4294967295"/>
          </p:nvPr>
        </p:nvSpPr>
        <p:spPr>
          <a:xfrm>
            <a:off x="0" y="2997200"/>
            <a:ext cx="9144000" cy="3860800"/>
          </a:xfrm>
        </p:spPr>
        <p:txBody>
          <a:bodyPr>
            <a:normAutofit fontScale="90000"/>
          </a:bodyPr>
          <a:lstStyle/>
          <a:p>
            <a:pPr lvl="0" algn="ctr">
              <a:lnSpc>
                <a:spcPct val="150000"/>
              </a:lnSpc>
              <a:spcBef>
                <a:spcPts val="600"/>
              </a:spcBef>
              <a:buNone/>
            </a:pPr>
            <a:r>
              <a:rPr lang="it-IT" sz="4000"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
            </a:r>
            <a:br>
              <a:rPr lang="it-IT" sz="4000"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br>
            <a:r>
              <a:rPr lang="it-IT" sz="5800"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Una vita dedicata </a:t>
            </a:r>
            <a:r>
              <a:rPr lang="it-IT" sz="5800" b="1" spc="45" dirty="0" smtClean="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all'infanzia</a:t>
            </a:r>
            <a:r>
              <a:rPr lang="it-IT" sz="4900"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
            </a:r>
            <a:br>
              <a:rPr lang="it-IT" sz="4900"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br>
            <a:r>
              <a:rPr lang="it-IT" b="1" spc="45" dirty="0" smtClean="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“Per </a:t>
            </a:r>
            <a:r>
              <a:rPr lang="it-IT"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insegnare </a:t>
            </a:r>
            <a:r>
              <a:rPr lang="it-IT" b="1" spc="45" dirty="0" smtClean="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
            </a:r>
            <a:br>
              <a:rPr lang="it-IT" b="1" spc="45" dirty="0" smtClean="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br>
            <a:r>
              <a:rPr lang="it-IT" b="1" spc="45" dirty="0" smtClean="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bisogna </a:t>
            </a:r>
            <a:r>
              <a:rPr lang="it-IT" b="1" spc="45" dirty="0">
                <a:ln w="15875" cap="rnd">
                  <a:solidFill>
                    <a:schemeClr val="accent3">
                      <a:lumMod val="40000"/>
                      <a:lumOff val="60000"/>
                    </a:schemeClr>
                  </a:solidFill>
                  <a:round/>
                </a:ln>
                <a:solidFill>
                  <a:schemeClr val="accent3">
                    <a:lumMod val="75000"/>
                  </a:schemeClr>
                </a:solidFill>
                <a:effectLst>
                  <a:outerShdw blurRad="38100" dist="38100" dir="2700000" algn="tl">
                    <a:srgbClr val="000000">
                      <a:alpha val="43137"/>
                    </a:srgbClr>
                  </a:outerShdw>
                </a:effectLst>
                <a:latin typeface="Calibri"/>
              </a:rPr>
              <a:t>emozionare”</a:t>
            </a:r>
            <a:r>
              <a:rPr lang="it-IT" sz="4900" b="1" spc="45" dirty="0">
                <a:ln>
                  <a:solidFill>
                    <a:schemeClr val="tx1"/>
                  </a:solidFill>
                </a:ln>
                <a:solidFill>
                  <a:srgbClr val="FF0000"/>
                </a:solidFill>
                <a:effectLst>
                  <a:innerShdw blurRad="63500" dist="50800" dir="13500000">
                    <a:prstClr val="black">
                      <a:alpha val="50000"/>
                    </a:prstClr>
                  </a:innerShdw>
                </a:effectLst>
                <a:latin typeface="Calibri"/>
              </a:rPr>
              <a:t/>
            </a:r>
            <a:br>
              <a:rPr lang="it-IT" sz="4900" b="1" spc="45" dirty="0">
                <a:ln>
                  <a:solidFill>
                    <a:schemeClr val="tx1"/>
                  </a:solidFill>
                </a:ln>
                <a:solidFill>
                  <a:srgbClr val="FF0000"/>
                </a:solidFill>
                <a:effectLst>
                  <a:innerShdw blurRad="63500" dist="50800" dir="13500000">
                    <a:prstClr val="black">
                      <a:alpha val="50000"/>
                    </a:prstClr>
                  </a:innerShdw>
                </a:effectLst>
                <a:latin typeface="Calibri"/>
              </a:rPr>
            </a:br>
            <a:endParaRPr lang="it-IT" sz="4900" b="1" i="1" spc="45" dirty="0">
              <a:ln>
                <a:solidFill>
                  <a:schemeClr val="tx1"/>
                </a:solidFill>
              </a:ln>
              <a:solidFill>
                <a:srgbClr val="FF0000"/>
              </a:solidFill>
              <a:effectLst>
                <a:innerShdw blurRad="63500" dist="50800" dir="13500000">
                  <a:prstClr val="black">
                    <a:alpha val="50000"/>
                  </a:prstClr>
                </a:innerShdw>
              </a:effectLst>
              <a:latin typeface="Calibri"/>
            </a:endParaRPr>
          </a:p>
        </p:txBody>
      </p:sp>
      <p:sp>
        <p:nvSpPr>
          <p:cNvPr id="4" name="CasellaDiTesto 3"/>
          <p:cNvSpPr txBox="1"/>
          <p:nvPr/>
        </p:nvSpPr>
        <p:spPr>
          <a:xfrm>
            <a:off x="1043608" y="836712"/>
            <a:ext cx="7161191" cy="1046440"/>
          </a:xfrm>
          <a:prstGeom prst="rect">
            <a:avLst/>
          </a:prstGeom>
          <a:noFill/>
        </p:spPr>
        <p:txBody>
          <a:bodyPr wrap="none" rtlCol="0">
            <a:spAutoFit/>
          </a:bodyPr>
          <a:lstStyle/>
          <a:p>
            <a:pPr algn="ctr"/>
            <a:r>
              <a:rPr lang="it-IT" sz="6200" b="1" dirty="0" smtClean="0">
                <a:ln w="19050" cap="rnd">
                  <a:solidFill>
                    <a:schemeClr val="bg2">
                      <a:lumMod val="20000"/>
                      <a:lumOff val="80000"/>
                    </a:schemeClr>
                  </a:solidFill>
                </a:ln>
                <a:solidFill>
                  <a:srgbClr val="990033"/>
                </a:solidFill>
                <a:latin typeface="+mj-lt"/>
              </a:rPr>
              <a:t>MARIA MONTESSORI</a:t>
            </a:r>
            <a:endParaRPr lang="it-IT" sz="6200" b="1" dirty="0">
              <a:ln w="19050" cap="rnd">
                <a:solidFill>
                  <a:schemeClr val="bg2">
                    <a:lumMod val="20000"/>
                    <a:lumOff val="80000"/>
                  </a:schemeClr>
                </a:solidFill>
              </a:ln>
              <a:solidFill>
                <a:srgbClr val="990033"/>
              </a:solidFill>
              <a:latin typeface="+mj-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64488" cy="2369880"/>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it-IT" sz="2200" dirty="0" smtClean="0">
                <a:solidFill>
                  <a:schemeClr val="tx2"/>
                </a:solidFill>
                <a:latin typeface="Calibri" panose="020F0502020204030204" pitchFamily="34" charset="0"/>
                <a:ea typeface=""/>
                <a:cs typeface=""/>
              </a:rPr>
              <a:t>Mario </a:t>
            </a:r>
            <a:r>
              <a:rPr lang="it-IT" sz="2200" dirty="0" err="1" smtClean="0">
                <a:solidFill>
                  <a:schemeClr val="tx2"/>
                </a:solidFill>
                <a:latin typeface="Calibri" panose="020F0502020204030204" pitchFamily="34" charset="0"/>
                <a:ea typeface=""/>
                <a:cs typeface=""/>
              </a:rPr>
              <a:t>Montessori</a:t>
            </a:r>
            <a:r>
              <a:rPr lang="it-IT" sz="2200" dirty="0" smtClean="0">
                <a:solidFill>
                  <a:schemeClr val="tx2"/>
                </a:solidFill>
                <a:latin typeface="Calibri" panose="020F0502020204030204" pitchFamily="34" charset="0"/>
                <a:ea typeface=""/>
                <a:cs typeface=""/>
              </a:rPr>
              <a:t>, figlio e collaboratore di Maria </a:t>
            </a:r>
            <a:r>
              <a:rPr lang="it-IT" sz="2200" dirty="0" err="1" smtClean="0">
                <a:solidFill>
                  <a:schemeClr val="tx2"/>
                </a:solidFill>
                <a:latin typeface="Calibri" panose="020F0502020204030204" pitchFamily="34" charset="0"/>
                <a:ea typeface=""/>
                <a:cs typeface=""/>
              </a:rPr>
              <a:t>Montessori</a:t>
            </a:r>
            <a:r>
              <a:rPr lang="it-IT" sz="2200" dirty="0" smtClean="0">
                <a:solidFill>
                  <a:schemeClr val="tx2"/>
                </a:solidFill>
                <a:latin typeface="Calibri" panose="020F0502020204030204" pitchFamily="34" charset="0"/>
                <a:ea typeface=""/>
                <a:cs typeface=""/>
              </a:rPr>
              <a:t>, durante gli anni di ricerca al fianco della madre, giunge ad identificare con il  termine "tendenze umane" le leggi ed i bisogni naturali che unificano e contraddistinguono tutti gli esseri umani indipendentemente dal luogo di nascita, dal gruppo sciale di appartenenza ed allo sfondo culturale.</a:t>
            </a:r>
          </a:p>
          <a:p>
            <a:pPr lvl="0" algn="just">
              <a:defRPr sz="1800" b="0" i="0" u="none" strike="noStrike" kern="0" cap="none" spc="0" baseline="0">
                <a:solidFill>
                  <a:srgbClr val="000000"/>
                </a:solidFill>
                <a:uFillTx/>
              </a:defRPr>
            </a:pPr>
            <a:endParaRPr lang="it-IT" sz="2000" i="1" dirty="0" smtClean="0">
              <a:solidFill>
                <a:schemeClr val="tx2"/>
              </a:solidFill>
              <a:latin typeface="Calibri" panose="020F0502020204030204" pitchFamily="34" charset="0"/>
              <a:ea typeface=""/>
              <a:cs typeface=""/>
            </a:endParaRPr>
          </a:p>
          <a:p>
            <a:endParaRPr lang="it-IT" dirty="0">
              <a:latin typeface="Calibri" panose="020F0502020204030204" pitchFamily="34" charset="0"/>
            </a:endParaRPr>
          </a:p>
        </p:txBody>
      </p:sp>
      <p:sp>
        <p:nvSpPr>
          <p:cNvPr id="3" name="CasellaDiTesto 2"/>
          <p:cNvSpPr txBox="1"/>
          <p:nvPr/>
        </p:nvSpPr>
        <p:spPr>
          <a:xfrm>
            <a:off x="323528" y="2132856"/>
            <a:ext cx="2808312" cy="4985980"/>
          </a:xfrm>
          <a:prstGeom prst="rect">
            <a:avLst/>
          </a:prstGeom>
          <a:noFill/>
        </p:spPr>
        <p:txBody>
          <a:bodyPr wrap="square" rtlCol="0">
            <a:spAutoFit/>
          </a:bodyPr>
          <a:lstStyle/>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Comunicare</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 Socializzare</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Muoversi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Essere attivi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Esplorare</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Raggiungere  l’indipendenza</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Essere precisi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Essere ordinati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Concentrarsi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Ripetere</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Perfezionarsi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Controllarsi</a:t>
            </a:r>
          </a:p>
          <a:p>
            <a:pPr marL="285750" lvl="0" indent="-285750">
              <a:buClr>
                <a:schemeClr val="accent3"/>
              </a:buClr>
              <a:buSzPct val="100000"/>
              <a:buFont typeface="Arial" pitchFamily="34"/>
              <a:buChar char="•"/>
              <a:defRPr sz="1800" b="0" i="0" u="none" strike="noStrike" kern="0" cap="none" spc="0" baseline="0">
                <a:solidFill>
                  <a:srgbClr val="000000"/>
                </a:solidFill>
                <a:uFillTx/>
              </a:defRPr>
            </a:pPr>
            <a:r>
              <a:rPr lang="it-IT" sz="2000" dirty="0" smtClean="0">
                <a:solidFill>
                  <a:schemeClr val="tx2"/>
                </a:solidFill>
                <a:latin typeface="Calibri"/>
                <a:ea typeface=""/>
                <a:cs typeface=""/>
              </a:rPr>
              <a:t>Prendersi cura degli altri </a:t>
            </a:r>
          </a:p>
          <a:p>
            <a:endParaRPr lang="it-IT" dirty="0">
              <a:solidFill>
                <a:schemeClr val="tx2"/>
              </a:solidFill>
            </a:endParaRPr>
          </a:p>
        </p:txBody>
      </p:sp>
      <p:sp>
        <p:nvSpPr>
          <p:cNvPr id="4" name="CasellaDiTesto 3"/>
          <p:cNvSpPr txBox="1"/>
          <p:nvPr/>
        </p:nvSpPr>
        <p:spPr>
          <a:xfrm>
            <a:off x="5076056" y="3789040"/>
            <a:ext cx="184731" cy="369332"/>
          </a:xfrm>
          <a:prstGeom prst="rect">
            <a:avLst/>
          </a:prstGeom>
          <a:noFill/>
        </p:spPr>
        <p:txBody>
          <a:bodyPr wrap="none" rtlCol="0">
            <a:spAutoFit/>
          </a:bodyPr>
          <a:lstStyle/>
          <a:p>
            <a:endParaRPr lang="it-IT" dirty="0"/>
          </a:p>
        </p:txBody>
      </p:sp>
      <p:pic>
        <p:nvPicPr>
          <p:cNvPr id="5" name="Immagine 4" descr="download (2).jpg"/>
          <p:cNvPicPr>
            <a:picLocks noChangeAspect="1"/>
          </p:cNvPicPr>
          <p:nvPr/>
        </p:nvPicPr>
        <p:blipFill>
          <a:blip r:embed="rId2" cstate="print"/>
          <a:stretch>
            <a:fillRect/>
          </a:stretch>
        </p:blipFill>
        <p:spPr>
          <a:xfrm>
            <a:off x="3347864" y="2924944"/>
            <a:ext cx="5519788" cy="3672408"/>
          </a:xfrm>
          <a:prstGeom prst="rect">
            <a:avLst/>
          </a:prstGeom>
          <a:ln>
            <a:noFill/>
          </a:ln>
          <a:effectLst>
            <a:softEdge rad="112500"/>
          </a:effectLst>
        </p:spPr>
      </p:pic>
      <p:sp>
        <p:nvSpPr>
          <p:cNvPr id="6" name="CasellaDiTesto 5"/>
          <p:cNvSpPr txBox="1"/>
          <p:nvPr/>
        </p:nvSpPr>
        <p:spPr>
          <a:xfrm>
            <a:off x="4067944" y="2145050"/>
            <a:ext cx="4232249" cy="707886"/>
          </a:xfrm>
          <a:prstGeom prst="rect">
            <a:avLst/>
          </a:prstGeom>
          <a:noFill/>
        </p:spPr>
        <p:txBody>
          <a:bodyPr wrap="none" rtlCol="0">
            <a:spAutoFit/>
          </a:bodyPr>
          <a:lstStyle/>
          <a:p>
            <a:r>
              <a:rPr lang="it-IT" sz="4000" b="1" dirty="0" smtClean="0">
                <a:solidFill>
                  <a:schemeClr val="tx2"/>
                </a:solidFill>
                <a:latin typeface="+mj-lt"/>
              </a:rPr>
              <a:t>TENDENZE UMANE</a:t>
            </a:r>
            <a:endParaRPr lang="it-IT" sz="4000" b="1" dirty="0">
              <a:solidFill>
                <a:schemeClr val="tx2"/>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40" y="620688"/>
            <a:ext cx="8947956" cy="2215991"/>
          </a:xfrm>
          <a:prstGeom prst="rect">
            <a:avLst/>
          </a:prstGeom>
          <a:noFill/>
        </p:spPr>
        <p:txBody>
          <a:bodyPr wrap="square" rtlCol="0">
            <a:spAutoFit/>
          </a:bodyPr>
          <a:lstStyle/>
          <a:p>
            <a:pPr algn="just"/>
            <a:r>
              <a:rPr lang="it-IT" sz="2400" dirty="0">
                <a:solidFill>
                  <a:schemeClr val="tx2">
                    <a:lumMod val="90000"/>
                  </a:schemeClr>
                </a:solidFill>
                <a:latin typeface="+mj-lt"/>
              </a:rPr>
              <a:t>Maria Montessori individua quattro grandi periodi o piani nello sviluppo dell’essere umano, dalla nascita fino all’età adulta. </a:t>
            </a:r>
          </a:p>
          <a:p>
            <a:pPr algn="just"/>
            <a:r>
              <a:rPr lang="it-IT" sz="2400" dirty="0">
                <a:solidFill>
                  <a:schemeClr val="tx2">
                    <a:lumMod val="90000"/>
                  </a:schemeClr>
                </a:solidFill>
                <a:latin typeface="+mj-lt"/>
              </a:rPr>
              <a:t>Il progetto educativo montessoriano utilizza un approccio olistico, volto a considerare ogni aspetto dell’individuo : fisico, emozionale ed intellettuale.﻿</a:t>
            </a:r>
          </a:p>
          <a:p>
            <a:pPr algn="just"/>
            <a:endParaRPr lang="it-IT" b="1" dirty="0"/>
          </a:p>
        </p:txBody>
      </p:sp>
      <p:pic>
        <p:nvPicPr>
          <p:cNvPr id="3" name="image_3417299" descr=" La scuola Montessori a Milano.">
            <a:hlinkClick r:id="rId3"/>
          </p:cNvPr>
          <p:cNvPicPr>
            <a:picLocks noChangeAspect="1"/>
          </p:cNvPicPr>
          <p:nvPr/>
        </p:nvPicPr>
        <p:blipFill>
          <a:blip r:embed="rId4" cstate="print"/>
          <a:srcRect/>
          <a:stretch>
            <a:fillRect/>
          </a:stretch>
        </p:blipFill>
        <p:spPr>
          <a:xfrm>
            <a:off x="942342" y="2604597"/>
            <a:ext cx="7385535" cy="3992755"/>
          </a:xfrm>
          <a:prstGeom prst="rect">
            <a:avLst/>
          </a:prstGeom>
          <a:noFill/>
          <a:ln>
            <a:noFill/>
          </a:ln>
        </p:spPr>
      </p:pic>
    </p:spTree>
    <p:extLst>
      <p:ext uri="{BB962C8B-B14F-4D97-AF65-F5344CB8AC3E}">
        <p14:creationId xmlns:p14="http://schemas.microsoft.com/office/powerpoint/2010/main" val="49745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404664"/>
            <a:ext cx="8568952" cy="1569660"/>
          </a:xfrm>
          <a:prstGeom prst="rect">
            <a:avLst/>
          </a:prstGeom>
        </p:spPr>
        <p:txBody>
          <a:bodyPr wrap="square">
            <a:spAutoFit/>
          </a:bodyPr>
          <a:lstStyle/>
          <a:p>
            <a:pPr lvl="0">
              <a:defRPr sz="1800" b="0" i="0" u="none" strike="noStrike" kern="0" cap="none" spc="0" baseline="0">
                <a:solidFill>
                  <a:srgbClr val="000000"/>
                </a:solidFill>
                <a:uFillTx/>
              </a:defRPr>
            </a:pPr>
            <a:r>
              <a:rPr lang="it-IT" sz="2400" b="1" dirty="0">
                <a:solidFill>
                  <a:schemeClr val="tx2">
                    <a:lumMod val="90000"/>
                  </a:schemeClr>
                </a:solidFill>
                <a:latin typeface="Calibri"/>
              </a:rPr>
              <a:t>1° piano – 0/6 anni: infanzia – creazione individuale della persona</a:t>
            </a:r>
            <a:endParaRPr lang="it-IT" sz="2400" b="1" kern="0" dirty="0">
              <a:solidFill>
                <a:schemeClr val="tx2">
                  <a:lumMod val="90000"/>
                </a:schemeClr>
              </a:solidFill>
              <a:latin typeface="Calibri"/>
            </a:endParaRP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L</a:t>
            </a:r>
            <a:r>
              <a:rPr lang="it-IT" sz="2400" dirty="0" smtClean="0">
                <a:solidFill>
                  <a:schemeClr val="tx2">
                    <a:lumMod val="90000"/>
                  </a:schemeClr>
                </a:solidFill>
                <a:latin typeface="Calibri"/>
              </a:rPr>
              <a:t>a </a:t>
            </a:r>
            <a:r>
              <a:rPr lang="it-IT" sz="2400" dirty="0">
                <a:solidFill>
                  <a:schemeClr val="tx2">
                    <a:lumMod val="90000"/>
                  </a:schemeClr>
                </a:solidFill>
                <a:latin typeface="Calibri"/>
              </a:rPr>
              <a:t>mente del bambino </a:t>
            </a:r>
            <a:r>
              <a:rPr lang="it-IT" sz="2400" dirty="0" smtClean="0">
                <a:solidFill>
                  <a:schemeClr val="tx2">
                    <a:lumMod val="90000"/>
                  </a:schemeClr>
                </a:solidFill>
                <a:latin typeface="Calibri"/>
              </a:rPr>
              <a:t>assorbe </a:t>
            </a:r>
            <a:r>
              <a:rPr lang="it-IT" sz="2400" dirty="0">
                <a:solidFill>
                  <a:schemeClr val="tx2">
                    <a:lumMod val="90000"/>
                  </a:schemeClr>
                </a:solidFill>
                <a:latin typeface="Calibri"/>
              </a:rPr>
              <a:t>tutto quello che c’è </a:t>
            </a:r>
            <a:r>
              <a:rPr lang="it-IT" sz="2400" dirty="0" smtClean="0">
                <a:solidFill>
                  <a:schemeClr val="tx2">
                    <a:lumMod val="90000"/>
                  </a:schemeClr>
                </a:solidFill>
                <a:latin typeface="Calibri"/>
              </a:rPr>
              <a:t>nell’ambiente</a:t>
            </a:r>
            <a:endParaRPr lang="it-IT" sz="2400" dirty="0">
              <a:solidFill>
                <a:schemeClr val="tx2">
                  <a:lumMod val="90000"/>
                </a:schemeClr>
              </a:solidFill>
              <a:latin typeface="Calibri"/>
            </a:endParaRP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Costruzione della persona </a:t>
            </a:r>
            <a:r>
              <a:rPr lang="it-IT" sz="2400" dirty="0" smtClean="0">
                <a:solidFill>
                  <a:schemeClr val="tx2">
                    <a:lumMod val="90000"/>
                  </a:schemeClr>
                </a:solidFill>
                <a:latin typeface="Calibri"/>
              </a:rPr>
              <a:t>fisica</a:t>
            </a:r>
            <a:endParaRPr lang="it-IT" sz="2400" dirty="0">
              <a:solidFill>
                <a:schemeClr val="tx2">
                  <a:lumMod val="90000"/>
                </a:schemeClr>
              </a:solidFill>
              <a:latin typeface="Calibri"/>
            </a:endParaRP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Formazione del </a:t>
            </a:r>
            <a:r>
              <a:rPr lang="it-IT" sz="2400" dirty="0" smtClean="0">
                <a:solidFill>
                  <a:schemeClr val="tx2">
                    <a:lumMod val="90000"/>
                  </a:schemeClr>
                </a:solidFill>
                <a:latin typeface="Calibri"/>
              </a:rPr>
              <a:t>carattere</a:t>
            </a:r>
            <a:endParaRPr lang="it-IT" sz="2400" dirty="0">
              <a:solidFill>
                <a:schemeClr val="tx2">
                  <a:lumMod val="90000"/>
                </a:schemeClr>
              </a:solidFill>
              <a:latin typeface="Calibri"/>
            </a:endParaRPr>
          </a:p>
        </p:txBody>
      </p:sp>
      <p:sp>
        <p:nvSpPr>
          <p:cNvPr id="8" name="Rettangolo 7"/>
          <p:cNvSpPr/>
          <p:nvPr/>
        </p:nvSpPr>
        <p:spPr>
          <a:xfrm>
            <a:off x="255749" y="2132856"/>
            <a:ext cx="8568952" cy="1200329"/>
          </a:xfrm>
          <a:prstGeom prst="rect">
            <a:avLst/>
          </a:prstGeom>
        </p:spPr>
        <p:txBody>
          <a:bodyPr wrap="square">
            <a:spAutoFit/>
          </a:bodyPr>
          <a:lstStyle/>
          <a:p>
            <a:pPr lvl="0">
              <a:defRPr sz="1800" b="0" i="0" u="none" strike="noStrike" kern="0" cap="none" spc="0" baseline="0">
                <a:solidFill>
                  <a:srgbClr val="000000"/>
                </a:solidFill>
                <a:uFillTx/>
              </a:defRPr>
            </a:pPr>
            <a:r>
              <a:rPr lang="it-IT" sz="2400" b="1" dirty="0">
                <a:solidFill>
                  <a:schemeClr val="tx2">
                    <a:lumMod val="90000"/>
                  </a:schemeClr>
                </a:solidFill>
                <a:latin typeface="Calibri"/>
              </a:rPr>
              <a:t>2° piano – 6/12 anni: fanciullezza – costruzione dell’intelligenza</a:t>
            </a:r>
            <a:endParaRPr lang="it-IT" sz="2400" dirty="0">
              <a:solidFill>
                <a:schemeClr val="tx2">
                  <a:lumMod val="90000"/>
                </a:schemeClr>
              </a:solidFill>
            </a:endParaRPr>
          </a:p>
          <a:p>
            <a:pPr lvl="0">
              <a:defRPr sz="1800" b="0" i="0" u="none" strike="noStrike" kern="0" cap="none" spc="0" baseline="0">
                <a:solidFill>
                  <a:srgbClr val="000000"/>
                </a:solidFill>
                <a:uFillTx/>
              </a:defRPr>
            </a:pPr>
            <a:r>
              <a:rPr lang="it-IT" sz="2400" dirty="0">
                <a:solidFill>
                  <a:schemeClr val="tx2">
                    <a:lumMod val="90000"/>
                  </a:schemeClr>
                </a:solidFill>
              </a:rPr>
              <a:t>Intensa sete di conoscenza desiderio di accostarsi ad ogni </a:t>
            </a:r>
            <a:r>
              <a:rPr lang="it-IT" sz="2400" dirty="0" smtClean="0">
                <a:solidFill>
                  <a:schemeClr val="tx2">
                    <a:lumMod val="90000"/>
                  </a:schemeClr>
                </a:solidFill>
              </a:rPr>
              <a:t>argomento</a:t>
            </a:r>
            <a:endParaRPr lang="it-IT" sz="2400" dirty="0">
              <a:solidFill>
                <a:schemeClr val="tx2">
                  <a:lumMod val="90000"/>
                </a:schemeClr>
              </a:solidFill>
            </a:endParaRPr>
          </a:p>
        </p:txBody>
      </p:sp>
      <p:sp>
        <p:nvSpPr>
          <p:cNvPr id="10" name="Rettangolo 9"/>
          <p:cNvSpPr/>
          <p:nvPr/>
        </p:nvSpPr>
        <p:spPr>
          <a:xfrm>
            <a:off x="251520" y="3573016"/>
            <a:ext cx="8568952" cy="830997"/>
          </a:xfrm>
          <a:prstGeom prst="rect">
            <a:avLst/>
          </a:prstGeom>
        </p:spPr>
        <p:txBody>
          <a:bodyPr wrap="square">
            <a:spAutoFit/>
          </a:bodyPr>
          <a:lstStyle/>
          <a:p>
            <a:pPr lvl="0">
              <a:defRPr sz="1800" b="0" i="0" u="none" strike="noStrike" kern="0" cap="none" spc="0" baseline="0">
                <a:solidFill>
                  <a:srgbClr val="000000"/>
                </a:solidFill>
                <a:uFillTx/>
              </a:defRPr>
            </a:pPr>
            <a:r>
              <a:rPr lang="it-IT" sz="2400" b="1" dirty="0">
                <a:solidFill>
                  <a:schemeClr val="tx2">
                    <a:lumMod val="90000"/>
                  </a:schemeClr>
                </a:solidFill>
                <a:latin typeface="Calibri"/>
              </a:rPr>
              <a:t>3° piano – 12/18 anni: adolescenza – costruzione del sé sociale</a:t>
            </a:r>
            <a:endParaRPr lang="it-IT" sz="2400" dirty="0">
              <a:solidFill>
                <a:schemeClr val="tx2">
                  <a:lumMod val="90000"/>
                </a:schemeClr>
              </a:solidFill>
              <a:latin typeface="Calibri"/>
            </a:endParaRP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Il fanciullo deve pensare da solo, vuole l’ indipendenza </a:t>
            </a:r>
            <a:r>
              <a:rPr lang="it-IT" sz="2400" dirty="0" smtClean="0">
                <a:solidFill>
                  <a:schemeClr val="tx2">
                    <a:lumMod val="90000"/>
                  </a:schemeClr>
                </a:solidFill>
                <a:latin typeface="Calibri"/>
              </a:rPr>
              <a:t>intellettuale</a:t>
            </a:r>
            <a:endParaRPr lang="it-IT" sz="2400" dirty="0">
              <a:solidFill>
                <a:schemeClr val="tx2">
                  <a:lumMod val="90000"/>
                </a:schemeClr>
              </a:solidFill>
              <a:latin typeface="Calibri"/>
            </a:endParaRPr>
          </a:p>
        </p:txBody>
      </p:sp>
      <p:sp>
        <p:nvSpPr>
          <p:cNvPr id="12" name="Rettangolo 11"/>
          <p:cNvSpPr/>
          <p:nvPr/>
        </p:nvSpPr>
        <p:spPr>
          <a:xfrm>
            <a:off x="243978" y="4509120"/>
            <a:ext cx="8564723" cy="461665"/>
          </a:xfrm>
          <a:prstGeom prst="rect">
            <a:avLst/>
          </a:prstGeom>
        </p:spPr>
        <p:txBody>
          <a:bodyPr wrap="square">
            <a:spAutoFit/>
          </a:bodyPr>
          <a:lstStyle/>
          <a:p>
            <a:pPr lvl="0">
              <a:defRPr sz="1800" b="0" i="0" u="none" strike="noStrike" kern="0" cap="none" spc="0" baseline="0">
                <a:solidFill>
                  <a:srgbClr val="000000"/>
                </a:solidFill>
                <a:uFillTx/>
              </a:defRPr>
            </a:pPr>
            <a:r>
              <a:rPr lang="it-IT" sz="2400" b="1" dirty="0">
                <a:solidFill>
                  <a:schemeClr val="tx2">
                    <a:lumMod val="90000"/>
                  </a:schemeClr>
                </a:solidFill>
                <a:latin typeface="Calibri"/>
              </a:rPr>
              <a:t>4° piano – 18/24 anni: età adulta – costruzione del sé consapevole</a:t>
            </a:r>
            <a:endParaRPr lang="it-IT" sz="2400" dirty="0">
              <a:solidFill>
                <a:schemeClr val="tx2">
                  <a:lumMod val="90000"/>
                </a:schemeClr>
              </a:solidFill>
              <a:latin typeface="Calibri"/>
            </a:endParaRPr>
          </a:p>
        </p:txBody>
      </p:sp>
      <p:sp>
        <p:nvSpPr>
          <p:cNvPr id="14" name="Rettangolo 13"/>
          <p:cNvSpPr/>
          <p:nvPr/>
        </p:nvSpPr>
        <p:spPr>
          <a:xfrm>
            <a:off x="243978" y="4869160"/>
            <a:ext cx="8568952" cy="1200329"/>
          </a:xfrm>
          <a:prstGeom prst="rect">
            <a:avLst/>
          </a:prstGeom>
        </p:spPr>
        <p:txBody>
          <a:bodyPr wrap="square">
            <a:spAutoFit/>
          </a:bodyPr>
          <a:lstStyle/>
          <a:p>
            <a:pPr lvl="0">
              <a:defRPr sz="1800" b="0" i="0" u="none" strike="noStrike" kern="0" cap="none" spc="0" baseline="0">
                <a:solidFill>
                  <a:srgbClr val="000000"/>
                </a:solidFill>
                <a:uFillTx/>
              </a:defRPr>
            </a:pPr>
            <a:r>
              <a:rPr lang="it-IT" sz="2400" dirty="0">
                <a:solidFill>
                  <a:schemeClr val="tx2">
                    <a:lumMod val="90000"/>
                  </a:schemeClr>
                </a:solidFill>
                <a:latin typeface="Calibri"/>
              </a:rPr>
              <a:t>Costruzione dell’aspetto spirituale della personalità</a:t>
            </a: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Distinzione conscia del giusto e dello sbagliato</a:t>
            </a:r>
          </a:p>
          <a:p>
            <a:pPr lvl="0">
              <a:defRPr sz="1800" b="0" i="0" u="none" strike="noStrike" kern="0" cap="none" spc="0" baseline="0">
                <a:solidFill>
                  <a:srgbClr val="000000"/>
                </a:solidFill>
                <a:uFillTx/>
              </a:defRPr>
            </a:pPr>
            <a:r>
              <a:rPr lang="it-IT" sz="2400" dirty="0">
                <a:solidFill>
                  <a:schemeClr val="tx2">
                    <a:lumMod val="90000"/>
                  </a:schemeClr>
                </a:solidFill>
                <a:latin typeface="Calibri"/>
              </a:rPr>
              <a:t>Cerca l’indipendenza finanziaria</a:t>
            </a:r>
          </a:p>
        </p:txBody>
      </p:sp>
    </p:spTree>
    <p:extLst>
      <p:ext uri="{BB962C8B-B14F-4D97-AF65-F5344CB8AC3E}">
        <p14:creationId xmlns:p14="http://schemas.microsoft.com/office/powerpoint/2010/main" val="138613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57535" y="2956956"/>
            <a:ext cx="9143998" cy="1569660"/>
          </a:xfrm>
          <a:prstGeom prst="rect">
            <a:avLst/>
          </a:prstGeom>
        </p:spPr>
        <p:txBody>
          <a:bodyPr wrap="square">
            <a:spAutoFit/>
          </a:bodyPr>
          <a:lstStyle/>
          <a:p>
            <a:pPr defTabSz="829452">
              <a:defRPr sz="1800" b="0" i="0" u="none" strike="noStrike" kern="0" cap="none" spc="0" baseline="0">
                <a:solidFill>
                  <a:srgbClr val="000000"/>
                </a:solidFill>
                <a:uFillTx/>
              </a:defRPr>
            </a:pPr>
            <a:r>
              <a:rPr lang="it-IT" sz="2400" b="1" dirty="0">
                <a:solidFill>
                  <a:schemeClr val="tx2">
                    <a:lumMod val="90000"/>
                  </a:schemeClr>
                </a:solidFill>
                <a:latin typeface="Calibri"/>
              </a:rPr>
              <a:t>La libera scelta dell’attività</a:t>
            </a:r>
            <a:endParaRPr lang="it-IT" sz="2400" dirty="0">
              <a:solidFill>
                <a:schemeClr val="tx2">
                  <a:lumMod val="90000"/>
                </a:schemeClr>
              </a:solidFill>
              <a:latin typeface="Calibri"/>
            </a:endParaRPr>
          </a:p>
          <a:p>
            <a:pPr defTabSz="829452">
              <a:defRPr sz="1800" b="0" i="0" u="none" strike="noStrike" kern="0" cap="none" spc="0" baseline="0">
                <a:solidFill>
                  <a:srgbClr val="000000"/>
                </a:solidFill>
                <a:uFillTx/>
              </a:defRPr>
            </a:pPr>
            <a:r>
              <a:rPr lang="it-IT" sz="2400" dirty="0">
                <a:solidFill>
                  <a:schemeClr val="tx2">
                    <a:lumMod val="90000"/>
                  </a:schemeClr>
                </a:solidFill>
                <a:latin typeface="Calibri"/>
              </a:rPr>
              <a:t>I bambini non fanno quello che vogliono bensì scelgono cosa fare.</a:t>
            </a:r>
          </a:p>
          <a:p>
            <a:pPr defTabSz="829452">
              <a:defRPr sz="1800" b="0" i="0" u="none" strike="noStrike" kern="0" cap="none" spc="0" baseline="0">
                <a:solidFill>
                  <a:srgbClr val="000000"/>
                </a:solidFill>
                <a:uFillTx/>
              </a:defRPr>
            </a:pPr>
            <a:r>
              <a:rPr lang="it-IT" sz="2400" dirty="0" smtClean="0">
                <a:solidFill>
                  <a:schemeClr val="tx2">
                    <a:lumMod val="90000"/>
                  </a:schemeClr>
                </a:solidFill>
                <a:latin typeface="Calibri"/>
              </a:rPr>
              <a:t>La </a:t>
            </a:r>
            <a:r>
              <a:rPr lang="it-IT" sz="2400" dirty="0">
                <a:solidFill>
                  <a:schemeClr val="tx2">
                    <a:lumMod val="90000"/>
                  </a:schemeClr>
                </a:solidFill>
                <a:latin typeface="Calibri"/>
              </a:rPr>
              <a:t>libera scelta  dell’attività favorisce la concentrazione,  sviluppa capacità organizzativa, responsabilità  ed indipendenza di </a:t>
            </a:r>
            <a:r>
              <a:rPr lang="it-IT" sz="2400" dirty="0" smtClean="0">
                <a:solidFill>
                  <a:schemeClr val="tx2">
                    <a:lumMod val="90000"/>
                  </a:schemeClr>
                </a:solidFill>
                <a:latin typeface="Calibri"/>
              </a:rPr>
              <a:t>pensiero</a:t>
            </a:r>
            <a:endParaRPr lang="it-IT" sz="2400" dirty="0">
              <a:solidFill>
                <a:schemeClr val="tx2">
                  <a:lumMod val="90000"/>
                </a:schemeClr>
              </a:solidFill>
              <a:latin typeface="Calibri"/>
            </a:endParaRPr>
          </a:p>
        </p:txBody>
      </p:sp>
      <p:pic>
        <p:nvPicPr>
          <p:cNvPr id="6" name="Immagine 5" descr="download (1).jpg"/>
          <p:cNvPicPr>
            <a:picLocks noChangeAspect="1"/>
          </p:cNvPicPr>
          <p:nvPr/>
        </p:nvPicPr>
        <p:blipFill>
          <a:blip r:embed="rId3" cstate="print"/>
          <a:stretch>
            <a:fillRect/>
          </a:stretch>
        </p:blipFill>
        <p:spPr>
          <a:xfrm>
            <a:off x="611560" y="4702142"/>
            <a:ext cx="4117975" cy="1847285"/>
          </a:xfrm>
          <a:prstGeom prst="rect">
            <a:avLst/>
          </a:prstGeom>
        </p:spPr>
      </p:pic>
      <p:pic>
        <p:nvPicPr>
          <p:cNvPr id="7" name="Immagine 6"/>
          <p:cNvPicPr>
            <a:picLocks noChangeAspect="1"/>
          </p:cNvPicPr>
          <p:nvPr/>
        </p:nvPicPr>
        <p:blipFill>
          <a:blip r:embed="rId4" cstate="print"/>
          <a:stretch>
            <a:fillRect/>
          </a:stretch>
        </p:blipFill>
        <p:spPr>
          <a:xfrm>
            <a:off x="5148064" y="4702142"/>
            <a:ext cx="2575034" cy="1846466"/>
          </a:xfrm>
          <a:prstGeom prst="rect">
            <a:avLst/>
          </a:prstGeom>
        </p:spPr>
      </p:pic>
      <p:sp>
        <p:nvSpPr>
          <p:cNvPr id="8" name="CasellaDiTesto 7"/>
          <p:cNvSpPr txBox="1"/>
          <p:nvPr/>
        </p:nvSpPr>
        <p:spPr>
          <a:xfrm>
            <a:off x="157535" y="473106"/>
            <a:ext cx="9143999" cy="2308324"/>
          </a:xfrm>
          <a:prstGeom prst="rect">
            <a:avLst/>
          </a:prstGeom>
          <a:noFill/>
        </p:spPr>
        <p:txBody>
          <a:bodyPr wrap="square" rtlCol="0">
            <a:spAutoFit/>
          </a:bodyPr>
          <a:lstStyle/>
          <a:p>
            <a:r>
              <a:rPr lang="it-IT" sz="2400" b="1" dirty="0" smtClean="0">
                <a:solidFill>
                  <a:schemeClr val="tx2">
                    <a:lumMod val="90000"/>
                  </a:schemeClr>
                </a:solidFill>
                <a:latin typeface="+mj-lt"/>
              </a:rPr>
              <a:t>L’ambiente preparato</a:t>
            </a:r>
          </a:p>
          <a:p>
            <a:r>
              <a:rPr lang="it-IT" sz="2400" dirty="0" smtClean="0">
                <a:solidFill>
                  <a:schemeClr val="tx2">
                    <a:lumMod val="90000"/>
                  </a:schemeClr>
                </a:solidFill>
                <a:latin typeface="+mj-lt"/>
              </a:rPr>
              <a:t>La scuola Montessori richiede un’accurata progettazione degli spazi e cura dei dettagli: arredi, strumenti e materiali sono pensati e costruiti appositamente per i bambini. I bambini sono attenti e concentrati nelle attività, si muovono liberamente senza disturbarsi e l’adulto è quasi invisibile</a:t>
            </a:r>
            <a:endParaRPr lang="it-IT" sz="2400" dirty="0">
              <a:solidFill>
                <a:schemeClr val="tx2">
                  <a:lumMod val="90000"/>
                </a:schemeClr>
              </a:solidFill>
              <a:latin typeface="+mj-lt"/>
            </a:endParaRPr>
          </a:p>
        </p:txBody>
      </p:sp>
    </p:spTree>
    <p:extLst>
      <p:ext uri="{BB962C8B-B14F-4D97-AF65-F5344CB8AC3E}">
        <p14:creationId xmlns:p14="http://schemas.microsoft.com/office/powerpoint/2010/main" val="50088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stretch>
            <a:fillRect/>
          </a:stretch>
        </p:blipFill>
        <p:spPr>
          <a:xfrm>
            <a:off x="4932040" y="620688"/>
            <a:ext cx="4017612" cy="3279932"/>
          </a:xfrm>
          <a:prstGeom prst="rect">
            <a:avLst/>
          </a:prstGeom>
        </p:spPr>
      </p:pic>
      <p:sp>
        <p:nvSpPr>
          <p:cNvPr id="4" name="Rettangolo 3"/>
          <p:cNvSpPr/>
          <p:nvPr/>
        </p:nvSpPr>
        <p:spPr>
          <a:xfrm>
            <a:off x="179512" y="952603"/>
            <a:ext cx="4572000" cy="2616101"/>
          </a:xfrm>
          <a:prstGeom prst="rect">
            <a:avLst/>
          </a:prstGeom>
        </p:spPr>
        <p:txBody>
          <a:bodyPr>
            <a:spAutoFit/>
          </a:bodyPr>
          <a:lstStyle/>
          <a:p>
            <a:pPr algn="just" defTabSz="829452">
              <a:defRPr sz="1800" b="0" i="0" u="none" strike="noStrike" kern="0" cap="none" spc="0" baseline="0">
                <a:solidFill>
                  <a:srgbClr val="000000"/>
                </a:solidFill>
                <a:uFillTx/>
              </a:defRPr>
            </a:pPr>
            <a:r>
              <a:rPr lang="it-IT" sz="2400" b="1" dirty="0">
                <a:solidFill>
                  <a:schemeClr val="tx2">
                    <a:lumMod val="90000"/>
                  </a:schemeClr>
                </a:solidFill>
                <a:latin typeface="Calibri"/>
              </a:rPr>
              <a:t>Gruppi di età eterogenea</a:t>
            </a:r>
            <a:endParaRPr lang="it-IT" sz="2400" dirty="0">
              <a:solidFill>
                <a:schemeClr val="tx2">
                  <a:lumMod val="90000"/>
                </a:schemeClr>
              </a:solidFill>
              <a:latin typeface="Calibri"/>
            </a:endParaRPr>
          </a:p>
          <a:p>
            <a:pPr algn="just" defTabSz="829452">
              <a:defRPr sz="1800" b="0" i="0" u="none" strike="noStrike" kern="0" cap="none" spc="0" baseline="0">
                <a:solidFill>
                  <a:srgbClr val="000000"/>
                </a:solidFill>
                <a:uFillTx/>
              </a:defRPr>
            </a:pPr>
            <a:r>
              <a:rPr lang="it-IT" sz="2000" dirty="0">
                <a:solidFill>
                  <a:schemeClr val="tx2">
                    <a:lumMod val="90000"/>
                  </a:schemeClr>
                </a:solidFill>
                <a:latin typeface="Calibri"/>
              </a:rPr>
              <a:t>I bambini  lavorano in gruppi di età eterogenea: i più piccoli imparano dai più grandi poiché la molteplicità e la diversità arricchiscono.</a:t>
            </a:r>
          </a:p>
          <a:p>
            <a:pPr algn="just" defTabSz="829452">
              <a:defRPr sz="1800" b="0" i="0" u="none" strike="noStrike" kern="0" cap="none" spc="0" baseline="0">
                <a:solidFill>
                  <a:srgbClr val="000000"/>
                </a:solidFill>
                <a:uFillTx/>
              </a:defRPr>
            </a:pPr>
            <a:r>
              <a:rPr lang="it-IT" sz="2000" dirty="0">
                <a:solidFill>
                  <a:schemeClr val="tx2">
                    <a:lumMod val="90000"/>
                  </a:schemeClr>
                </a:solidFill>
                <a:latin typeface="Calibri"/>
              </a:rPr>
              <a:t>Non esistono posti fissi, ognuno quotidianamente sceglie con chi stare e dove lavorare</a:t>
            </a:r>
          </a:p>
        </p:txBody>
      </p:sp>
      <p:sp>
        <p:nvSpPr>
          <p:cNvPr id="6" name="Rettangolo 5"/>
          <p:cNvSpPr/>
          <p:nvPr/>
        </p:nvSpPr>
        <p:spPr>
          <a:xfrm>
            <a:off x="233371" y="3717032"/>
            <a:ext cx="8640960" cy="2616101"/>
          </a:xfrm>
          <a:prstGeom prst="rect">
            <a:avLst/>
          </a:prstGeom>
        </p:spPr>
        <p:txBody>
          <a:bodyPr wrap="square">
            <a:spAutoFit/>
          </a:bodyPr>
          <a:lstStyle/>
          <a:p>
            <a:pPr algn="just" defTabSz="829452">
              <a:defRPr sz="1800" b="0" i="0" u="none" strike="noStrike" kern="0" cap="none" spc="0" baseline="0">
                <a:solidFill>
                  <a:srgbClr val="000000"/>
                </a:solidFill>
                <a:uFillTx/>
              </a:defRPr>
            </a:pPr>
            <a:r>
              <a:rPr lang="it-IT" sz="2400" b="1" kern="0" dirty="0">
                <a:solidFill>
                  <a:schemeClr val="tx2">
                    <a:lumMod val="90000"/>
                  </a:schemeClr>
                </a:solidFill>
                <a:latin typeface="Calibri" panose="020F0502020204030204" pitchFamily="34" charset="0"/>
              </a:rPr>
              <a:t>Gli insegnanti montessoriani</a:t>
            </a:r>
          </a:p>
          <a:p>
            <a:pPr algn="just" defTabSz="829452">
              <a:defRPr sz="1800" b="0" i="0" u="none" strike="noStrike" kern="0" cap="none" spc="0" baseline="0">
                <a:solidFill>
                  <a:srgbClr val="000000"/>
                </a:solidFill>
                <a:uFillTx/>
              </a:defRPr>
            </a:pPr>
            <a:r>
              <a:rPr lang="it-IT" sz="2000" kern="0" dirty="0">
                <a:solidFill>
                  <a:schemeClr val="tx2">
                    <a:lumMod val="90000"/>
                  </a:schemeClr>
                </a:solidFill>
                <a:latin typeface="Calibri"/>
              </a:rPr>
              <a:t>Nelle scuole Montessori non esistono cattedre. Le insegnanti lavorano al  fianco dei bambini e li osservano attentamente con continuità, traendo le indicazioni circa  gli strumenti, i materiali e le modalità più adatte a ciascuno, rispettando i tempi individuali.</a:t>
            </a:r>
          </a:p>
          <a:p>
            <a:pPr algn="just" defTabSz="829452">
              <a:defRPr sz="1800" b="0" i="0" u="none" strike="noStrike" kern="0" cap="none" spc="0" baseline="0">
                <a:solidFill>
                  <a:srgbClr val="000000"/>
                </a:solidFill>
                <a:uFillTx/>
              </a:defRPr>
            </a:pPr>
            <a:r>
              <a:rPr lang="it-IT" sz="2000" kern="0" dirty="0">
                <a:solidFill>
                  <a:schemeClr val="tx2">
                    <a:lumMod val="90000"/>
                  </a:schemeClr>
                </a:solidFill>
                <a:latin typeface="Calibri"/>
              </a:rPr>
              <a:t>Non vi sono né  premi né castighi: i bambini sono liberi dall'ansia della valutazione,  fiduciosi in loro stessi, non dipendenti in modo passivo dal giudizio esterno</a:t>
            </a:r>
            <a:endParaRPr lang="it-IT" sz="2000" dirty="0">
              <a:solidFill>
                <a:schemeClr val="tx2">
                  <a:lumMod val="90000"/>
                </a:schemeClr>
              </a:solidFill>
            </a:endParaRPr>
          </a:p>
        </p:txBody>
      </p:sp>
    </p:spTree>
    <p:extLst>
      <p:ext uri="{BB962C8B-B14F-4D97-AF65-F5344CB8AC3E}">
        <p14:creationId xmlns:p14="http://schemas.microsoft.com/office/powerpoint/2010/main" val="292568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 descr="donnemontess.jpg"/>
          <p:cNvPicPr>
            <a:picLocks noChangeAspect="1"/>
          </p:cNvPicPr>
          <p:nvPr/>
        </p:nvPicPr>
        <p:blipFill>
          <a:blip r:embed="rId3" cstate="print"/>
          <a:stretch>
            <a:fillRect/>
          </a:stretch>
        </p:blipFill>
        <p:spPr>
          <a:xfrm>
            <a:off x="971600" y="2492896"/>
            <a:ext cx="7336875" cy="4157147"/>
          </a:xfrm>
          <a:prstGeom prst="rect">
            <a:avLst/>
          </a:prstGeom>
          <a:ln>
            <a:noFill/>
          </a:ln>
          <a:effectLst>
            <a:softEdge rad="112500"/>
          </a:effectLst>
        </p:spPr>
      </p:pic>
      <p:sp>
        <p:nvSpPr>
          <p:cNvPr id="3" name="Titolo 1"/>
          <p:cNvSpPr txBox="1">
            <a:spLocks noGrp="1"/>
          </p:cNvSpPr>
          <p:nvPr>
            <p:ph type="title"/>
          </p:nvPr>
        </p:nvSpPr>
        <p:spPr>
          <a:xfrm>
            <a:off x="539552" y="404664"/>
            <a:ext cx="8229600" cy="1143000"/>
          </a:xfrm>
        </p:spPr>
        <p:txBody>
          <a:bodyPr>
            <a:normAutofit fontScale="90000"/>
          </a:bodyPr>
          <a:lstStyle/>
          <a:p>
            <a:pPr lvl="0" algn="ctr">
              <a:buNone/>
            </a:pPr>
            <a:r>
              <a:rPr lang="it-IT" b="1" dirty="0">
                <a:latin typeface="Calibri"/>
              </a:rPr>
              <a:t>Maria </a:t>
            </a:r>
            <a:r>
              <a:rPr lang="it-IT" b="1" dirty="0" err="1">
                <a:latin typeface="Calibri"/>
              </a:rPr>
              <a:t>Montessori</a:t>
            </a:r>
            <a:r>
              <a:rPr lang="it-IT" b="1" dirty="0">
                <a:latin typeface="Calibri"/>
              </a:rPr>
              <a:t> e l’emancipazione femminile</a:t>
            </a:r>
          </a:p>
        </p:txBody>
      </p:sp>
      <p:sp>
        <p:nvSpPr>
          <p:cNvPr id="4" name="Segnaposto contenuto 2"/>
          <p:cNvSpPr txBox="1">
            <a:spLocks noGrp="1"/>
          </p:cNvSpPr>
          <p:nvPr>
            <p:ph idx="1"/>
          </p:nvPr>
        </p:nvSpPr>
        <p:spPr>
          <a:xfrm>
            <a:off x="0" y="1596644"/>
            <a:ext cx="9144000" cy="1040268"/>
          </a:xfrm>
        </p:spPr>
        <p:txBody>
          <a:bodyPr>
            <a:normAutofit/>
          </a:bodyPr>
          <a:lstStyle/>
          <a:p>
            <a:pPr lvl="0" algn="ctr"/>
            <a:r>
              <a:rPr lang="it-IT" b="1" dirty="0">
                <a:solidFill>
                  <a:schemeClr val="tx2">
                    <a:lumMod val="90000"/>
                  </a:schemeClr>
                </a:solidFill>
                <a:latin typeface="Calibri"/>
              </a:rPr>
              <a:t>1896</a:t>
            </a:r>
            <a:r>
              <a:rPr lang="it-IT" dirty="0">
                <a:solidFill>
                  <a:schemeClr val="tx2">
                    <a:lumMod val="90000"/>
                  </a:schemeClr>
                </a:solidFill>
                <a:latin typeface="Calibri"/>
              </a:rPr>
              <a:t>: Associazione “</a:t>
            </a:r>
            <a:r>
              <a:rPr lang="it-IT" i="1" dirty="0">
                <a:solidFill>
                  <a:schemeClr val="tx2">
                    <a:lumMod val="90000"/>
                  </a:schemeClr>
                </a:solidFill>
                <a:latin typeface="Calibri"/>
              </a:rPr>
              <a:t>Per la donna</a:t>
            </a:r>
            <a:r>
              <a:rPr lang="it-IT" dirty="0">
                <a:solidFill>
                  <a:schemeClr val="tx2">
                    <a:lumMod val="90000"/>
                  </a:schemeClr>
                </a:solidFill>
                <a:latin typeface="Calibri"/>
              </a:rPr>
              <a:t>” e Partecipazione al </a:t>
            </a:r>
            <a:endParaRPr lang="it-IT" dirty="0" smtClean="0">
              <a:solidFill>
                <a:schemeClr val="tx2">
                  <a:lumMod val="90000"/>
                </a:schemeClr>
              </a:solidFill>
              <a:latin typeface="Calibri"/>
            </a:endParaRPr>
          </a:p>
          <a:p>
            <a:pPr lvl="0" algn="ctr">
              <a:buNone/>
            </a:pPr>
            <a:r>
              <a:rPr lang="it-IT" b="1" dirty="0" smtClean="0">
                <a:solidFill>
                  <a:schemeClr val="tx2">
                    <a:lumMod val="90000"/>
                  </a:schemeClr>
                </a:solidFill>
                <a:latin typeface="Calibri"/>
              </a:rPr>
              <a:t>Congresso </a:t>
            </a:r>
            <a:r>
              <a:rPr lang="it-IT" b="1" dirty="0">
                <a:solidFill>
                  <a:schemeClr val="tx2">
                    <a:lumMod val="90000"/>
                  </a:schemeClr>
                </a:solidFill>
                <a:latin typeface="Calibri"/>
              </a:rPr>
              <a:t>internazionale  delle donne </a:t>
            </a:r>
            <a:r>
              <a:rPr lang="it-IT" dirty="0">
                <a:solidFill>
                  <a:schemeClr val="tx2">
                    <a:lumMod val="90000"/>
                  </a:schemeClr>
                </a:solidFill>
                <a:latin typeface="Calibri"/>
              </a:rPr>
              <a:t>di</a:t>
            </a:r>
            <a:r>
              <a:rPr lang="it-IT" b="1" dirty="0">
                <a:solidFill>
                  <a:schemeClr val="tx2">
                    <a:lumMod val="90000"/>
                  </a:schemeClr>
                </a:solidFill>
                <a:latin typeface="Calibri"/>
              </a:rPr>
              <a:t> </a:t>
            </a:r>
            <a:r>
              <a:rPr lang="it-IT" dirty="0">
                <a:solidFill>
                  <a:schemeClr val="tx2">
                    <a:lumMod val="90000"/>
                  </a:schemeClr>
                </a:solidFill>
                <a:latin typeface="Calibri"/>
              </a:rPr>
              <a:t>Berlino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0"/>
                                          </p:val>
                                        </p:tav>
                                        <p:tav tm="100000">
                                          <p:val>
                                            <p:strVal val="#ppt_w"/>
                                          </p:val>
                                        </p:tav>
                                      </p:tavLst>
                                    </p:anim>
                                    <p:anim calcmode="lin" valueType="num">
                                      <p:cBhvr>
                                        <p:cTn id="8" dur="2000" fill="hold"/>
                                        <p:tgtEl>
                                          <p:spTgt spid="3"/>
                                        </p:tgtEl>
                                        <p:attrNameLst>
                                          <p:attrName>ppt_h</p:attrName>
                                        </p:attrNameLst>
                                      </p:cBhvr>
                                      <p:tavLst>
                                        <p:tav tm="0">
                                          <p:val>
                                            <p:str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childTnLst>
                                    <p:anim calcmode="lin" valueType="num">
                                      <p:cBhvr>
                                        <p:cTn id="29" dur="1000"/>
                                        <p:tgtEl>
                                          <p:spTgt spid="2"/>
                                        </p:tgtEl>
                                        <p:attrNameLst>
                                          <p:attrName>ppt_w</p:attrName>
                                        </p:attrNameLst>
                                      </p:cBhvr>
                                      <p:tavLst>
                                        <p:tav tm="0">
                                          <p:val>
                                            <p:strVal val="#ppt_w"/>
                                          </p:val>
                                        </p:tav>
                                        <p:tav tm="100000">
                                          <p:val>
                                            <p:strVal val="#ppt_w*0.70"/>
                                          </p:val>
                                        </p:tav>
                                      </p:tavLst>
                                    </p:anim>
                                    <p:anim calcmode="lin" valueType="num">
                                      <p:cBhvr>
                                        <p:cTn id="30" dur="1000"/>
                                        <p:tgtEl>
                                          <p:spTgt spid="2"/>
                                        </p:tgtEl>
                                        <p:attrNameLst>
                                          <p:attrName>ppt_h</p:attrName>
                                        </p:attrNameLst>
                                      </p:cBhvr>
                                      <p:tavLst>
                                        <p:tav tm="0">
                                          <p:val>
                                            <p:strVal val="#ppt_h"/>
                                          </p:val>
                                        </p:tav>
                                        <p:tav tm="100000">
                                          <p:val>
                                            <p:strVal val="#ppt_h"/>
                                          </p:val>
                                        </p:tav>
                                      </p:tavLst>
                                    </p:anim>
                                    <p:animEffect transition="out" filter="fade">
                                      <p:cBhvr>
                                        <p:cTn id="31" dur="1000"/>
                                        <p:tgtEl>
                                          <p:spTgt spid="2"/>
                                        </p:tgtEl>
                                      </p:cBhvr>
                                    </p:animEffect>
                                    <p:set>
                                      <p:cBhvr>
                                        <p:cTn id="3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noGrp="1"/>
          </p:cNvSpPr>
          <p:nvPr>
            <p:ph type="title"/>
          </p:nvPr>
        </p:nvSpPr>
        <p:spPr>
          <a:xfrm>
            <a:off x="539552" y="404664"/>
            <a:ext cx="8229600" cy="1143000"/>
          </a:xfrm>
        </p:spPr>
        <p:txBody>
          <a:bodyPr>
            <a:normAutofit fontScale="90000"/>
          </a:bodyPr>
          <a:lstStyle/>
          <a:p>
            <a:pPr lvl="0" algn="ctr">
              <a:buNone/>
            </a:pPr>
            <a:r>
              <a:rPr lang="it-IT" b="1" dirty="0">
                <a:latin typeface="Calibri"/>
              </a:rPr>
              <a:t>Maria </a:t>
            </a:r>
            <a:r>
              <a:rPr lang="it-IT" b="1" dirty="0" err="1">
                <a:latin typeface="Calibri"/>
              </a:rPr>
              <a:t>Montessori</a:t>
            </a:r>
            <a:r>
              <a:rPr lang="it-IT" b="1" dirty="0">
                <a:latin typeface="Calibri"/>
              </a:rPr>
              <a:t> e l’emancipazione femminile</a:t>
            </a:r>
          </a:p>
        </p:txBody>
      </p:sp>
      <p:sp>
        <p:nvSpPr>
          <p:cNvPr id="4" name="Segnaposto contenuto 2"/>
          <p:cNvSpPr txBox="1">
            <a:spLocks noGrp="1"/>
          </p:cNvSpPr>
          <p:nvPr>
            <p:ph idx="1"/>
          </p:nvPr>
        </p:nvSpPr>
        <p:spPr>
          <a:xfrm>
            <a:off x="0" y="1596644"/>
            <a:ext cx="9144000" cy="1040268"/>
          </a:xfrm>
        </p:spPr>
        <p:txBody>
          <a:bodyPr>
            <a:normAutofit/>
          </a:bodyPr>
          <a:lstStyle/>
          <a:p>
            <a:pPr lvl="0" algn="ctr"/>
            <a:r>
              <a:rPr lang="it-IT" b="1" dirty="0">
                <a:solidFill>
                  <a:schemeClr val="tx2">
                    <a:lumMod val="90000"/>
                  </a:schemeClr>
                </a:solidFill>
                <a:latin typeface="Calibri"/>
              </a:rPr>
              <a:t>1896</a:t>
            </a:r>
            <a:r>
              <a:rPr lang="it-IT" dirty="0">
                <a:solidFill>
                  <a:schemeClr val="tx2">
                    <a:lumMod val="90000"/>
                  </a:schemeClr>
                </a:solidFill>
                <a:latin typeface="Calibri"/>
              </a:rPr>
              <a:t>: Associazione “</a:t>
            </a:r>
            <a:r>
              <a:rPr lang="it-IT" i="1" dirty="0">
                <a:solidFill>
                  <a:schemeClr val="tx2">
                    <a:lumMod val="90000"/>
                  </a:schemeClr>
                </a:solidFill>
                <a:latin typeface="Calibri"/>
              </a:rPr>
              <a:t>Per la donna</a:t>
            </a:r>
            <a:r>
              <a:rPr lang="it-IT" dirty="0">
                <a:solidFill>
                  <a:schemeClr val="tx2">
                    <a:lumMod val="90000"/>
                  </a:schemeClr>
                </a:solidFill>
                <a:latin typeface="Calibri"/>
              </a:rPr>
              <a:t>” e Partecipazione al </a:t>
            </a:r>
            <a:endParaRPr lang="it-IT" dirty="0" smtClean="0">
              <a:solidFill>
                <a:schemeClr val="tx2">
                  <a:lumMod val="90000"/>
                </a:schemeClr>
              </a:solidFill>
              <a:latin typeface="Calibri"/>
            </a:endParaRPr>
          </a:p>
          <a:p>
            <a:pPr lvl="0" algn="ctr">
              <a:buNone/>
            </a:pPr>
            <a:r>
              <a:rPr lang="it-IT" b="1" dirty="0" smtClean="0">
                <a:solidFill>
                  <a:schemeClr val="tx2">
                    <a:lumMod val="90000"/>
                  </a:schemeClr>
                </a:solidFill>
                <a:latin typeface="Calibri"/>
              </a:rPr>
              <a:t>Congresso </a:t>
            </a:r>
            <a:r>
              <a:rPr lang="it-IT" b="1" dirty="0">
                <a:solidFill>
                  <a:schemeClr val="tx2">
                    <a:lumMod val="90000"/>
                  </a:schemeClr>
                </a:solidFill>
                <a:latin typeface="Calibri"/>
              </a:rPr>
              <a:t>internazionale  delle donne </a:t>
            </a:r>
            <a:r>
              <a:rPr lang="it-IT" dirty="0">
                <a:solidFill>
                  <a:schemeClr val="tx2">
                    <a:lumMod val="90000"/>
                  </a:schemeClr>
                </a:solidFill>
                <a:latin typeface="Calibri"/>
              </a:rPr>
              <a:t>di</a:t>
            </a:r>
            <a:r>
              <a:rPr lang="it-IT" b="1" dirty="0">
                <a:solidFill>
                  <a:schemeClr val="tx2">
                    <a:lumMod val="90000"/>
                  </a:schemeClr>
                </a:solidFill>
                <a:latin typeface="Calibri"/>
              </a:rPr>
              <a:t> </a:t>
            </a:r>
            <a:r>
              <a:rPr lang="it-IT" dirty="0">
                <a:solidFill>
                  <a:schemeClr val="tx2">
                    <a:lumMod val="90000"/>
                  </a:schemeClr>
                </a:solidFill>
                <a:latin typeface="Calibri"/>
              </a:rPr>
              <a:t>Berlino</a:t>
            </a:r>
          </a:p>
        </p:txBody>
      </p:sp>
      <p:sp>
        <p:nvSpPr>
          <p:cNvPr id="5" name="CasellaDiTesto 5"/>
          <p:cNvSpPr txBox="1"/>
          <p:nvPr/>
        </p:nvSpPr>
        <p:spPr>
          <a:xfrm>
            <a:off x="718270" y="3140968"/>
            <a:ext cx="7707463" cy="1668805"/>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500" b="1" dirty="0">
                <a:solidFill>
                  <a:schemeClr val="tx2">
                    <a:lumMod val="90000"/>
                  </a:schemeClr>
                </a:solidFill>
                <a:latin typeface="Calibri"/>
              </a:rPr>
              <a:t>TEMI TRATTATI:</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Educazione e istruzione femminile</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Presenza della donna nell’Università e nelle professioni</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Disparità salariale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0"/>
                                          </p:val>
                                        </p:tav>
                                        <p:tav tm="100000">
                                          <p:val>
                                            <p:strVal val="#ppt_w"/>
                                          </p:val>
                                        </p:tav>
                                      </p:tavLst>
                                    </p:anim>
                                    <p:anim calcmode="lin" valueType="num">
                                      <p:cBhvr>
                                        <p:cTn id="8" dur="2000" fill="hold"/>
                                        <p:tgtEl>
                                          <p:spTgt spid="3"/>
                                        </p:tgtEl>
                                        <p:attrNameLst>
                                          <p:attrName>ppt_h</p:attrName>
                                        </p:attrNameLst>
                                      </p:cBhvr>
                                      <p:tavLst>
                                        <p:tav tm="0">
                                          <p:val>
                                            <p:str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391677" y="1730567"/>
            <a:ext cx="8295320" cy="976308"/>
          </a:xfrm>
          <a:prstGeom prst="rect">
            <a:avLst/>
          </a:prstGeom>
          <a:noFill/>
          <a:ln>
            <a:noFill/>
          </a:ln>
        </p:spPr>
        <p:txBody>
          <a:bodyPr vert="horz" wrap="square" lIns="82945" tIns="41473" rIns="82945" bIns="41473" anchor="t" anchorCtr="0" compatLnSpc="1">
            <a:spAutoFit/>
          </a:bodyPr>
          <a:lstStyle/>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900" b="1" dirty="0" smtClean="0">
                <a:solidFill>
                  <a:srgbClr val="000000"/>
                </a:solidFill>
                <a:latin typeface="Calibri"/>
              </a:rPr>
              <a:t> </a:t>
            </a:r>
            <a:r>
              <a:rPr lang="it-IT" sz="2900" b="1" dirty="0" smtClean="0">
                <a:solidFill>
                  <a:schemeClr val="tx2">
                    <a:lumMod val="90000"/>
                  </a:schemeClr>
                </a:solidFill>
                <a:latin typeface="Calibri"/>
              </a:rPr>
              <a:t>1899</a:t>
            </a:r>
            <a:r>
              <a:rPr lang="it-IT" sz="2900" b="1" dirty="0">
                <a:solidFill>
                  <a:schemeClr val="tx2">
                    <a:lumMod val="90000"/>
                  </a:schemeClr>
                </a:solidFill>
                <a:latin typeface="Calibri"/>
              </a:rPr>
              <a:t>: </a:t>
            </a:r>
            <a:r>
              <a:rPr lang="it-IT" sz="2900" dirty="0">
                <a:solidFill>
                  <a:schemeClr val="tx2">
                    <a:lumMod val="90000"/>
                  </a:schemeClr>
                </a:solidFill>
                <a:latin typeface="Calibri"/>
              </a:rPr>
              <a:t>Partecipazione al </a:t>
            </a:r>
            <a:r>
              <a:rPr lang="it-IT" sz="2900" b="1" dirty="0">
                <a:solidFill>
                  <a:schemeClr val="tx2">
                    <a:lumMod val="90000"/>
                  </a:schemeClr>
                </a:solidFill>
                <a:latin typeface="Calibri"/>
              </a:rPr>
              <a:t>Congresso Internazionale delle donne</a:t>
            </a:r>
            <a:r>
              <a:rPr lang="it-IT" sz="2900" dirty="0">
                <a:solidFill>
                  <a:schemeClr val="tx2">
                    <a:lumMod val="90000"/>
                  </a:schemeClr>
                </a:solidFill>
                <a:latin typeface="Calibri"/>
              </a:rPr>
              <a:t> di Londra</a:t>
            </a:r>
          </a:p>
        </p:txBody>
      </p:sp>
      <p:sp>
        <p:nvSpPr>
          <p:cNvPr id="4" name="Rettangolo 4"/>
          <p:cNvSpPr/>
          <p:nvPr/>
        </p:nvSpPr>
        <p:spPr>
          <a:xfrm>
            <a:off x="587633" y="2906406"/>
            <a:ext cx="5029450" cy="3392354"/>
          </a:xfrm>
          <a:prstGeom prst="rect">
            <a:avLst/>
          </a:prstGeom>
          <a:noFill/>
          <a:ln>
            <a:noFill/>
            <a:prstDash val="solid"/>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200" b="1" dirty="0">
                <a:solidFill>
                  <a:schemeClr val="tx2">
                    <a:lumMod val="90000"/>
                  </a:schemeClr>
                </a:solidFill>
                <a:latin typeface="Calibri"/>
              </a:rPr>
              <a:t>TEMI TRATTATI:</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Lavoro femminile e le sue condizioni</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Elaborazione della </a:t>
            </a:r>
            <a:r>
              <a:rPr lang="it-IT" sz="2500" b="1" dirty="0">
                <a:solidFill>
                  <a:schemeClr val="tx2">
                    <a:lumMod val="90000"/>
                  </a:schemeClr>
                </a:solidFill>
                <a:latin typeface="Calibri"/>
              </a:rPr>
              <a:t>consapevolezza femminile</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Assunzione di responsabilità familiari, sociali e politiche</a:t>
            </a:r>
          </a:p>
          <a:p>
            <a:pPr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Unità tra donne</a:t>
            </a:r>
          </a:p>
          <a:p>
            <a:pPr defTabSz="829452">
              <a:defRPr sz="1800" b="0" i="0" u="none" strike="noStrike" kern="0" cap="none" spc="0" baseline="0">
                <a:solidFill>
                  <a:srgbClr val="000000"/>
                </a:solidFill>
                <a:uFillTx/>
              </a:defRPr>
            </a:pPr>
            <a:endParaRPr lang="it-IT" sz="1600" dirty="0">
              <a:solidFill>
                <a:srgbClr val="000000"/>
              </a:solidFill>
              <a:latin typeface="Calibri"/>
            </a:endParaRPr>
          </a:p>
        </p:txBody>
      </p:sp>
      <p:pic>
        <p:nvPicPr>
          <p:cNvPr id="5" name="Immagine 5" descr="maria-montessori.jpg"/>
          <p:cNvPicPr>
            <a:picLocks noChangeAspect="1"/>
          </p:cNvPicPr>
          <p:nvPr/>
        </p:nvPicPr>
        <p:blipFill>
          <a:blip r:embed="rId3" cstate="print"/>
          <a:stretch>
            <a:fillRect/>
          </a:stretch>
        </p:blipFill>
        <p:spPr>
          <a:xfrm>
            <a:off x="5551765" y="2383812"/>
            <a:ext cx="3300251" cy="4180758"/>
          </a:xfrm>
          <a:prstGeom prst="rect">
            <a:avLst/>
          </a:prstGeom>
          <a:noFill/>
          <a:ln>
            <a:noFill/>
          </a:ln>
        </p:spPr>
      </p:pic>
      <p:sp>
        <p:nvSpPr>
          <p:cNvPr id="7" name="Titolo 1"/>
          <p:cNvSpPr txBox="1">
            <a:spLocks noGrp="1"/>
          </p:cNvSpPr>
          <p:nvPr>
            <p:ph type="title"/>
          </p:nvPr>
        </p:nvSpPr>
        <p:spPr>
          <a:xfrm>
            <a:off x="539552" y="404664"/>
            <a:ext cx="8229600" cy="1143000"/>
          </a:xfrm>
        </p:spPr>
        <p:txBody>
          <a:bodyPr>
            <a:normAutofit fontScale="90000"/>
          </a:bodyPr>
          <a:lstStyle/>
          <a:p>
            <a:pPr lvl="0" algn="ctr">
              <a:buNone/>
            </a:pPr>
            <a:r>
              <a:rPr lang="it-IT" b="1" dirty="0">
                <a:latin typeface="Calibri"/>
              </a:rPr>
              <a:t>Maria </a:t>
            </a:r>
            <a:r>
              <a:rPr lang="it-IT" b="1" dirty="0" err="1">
                <a:latin typeface="Calibri"/>
              </a:rPr>
              <a:t>Montessori</a:t>
            </a:r>
            <a:r>
              <a:rPr lang="it-IT" b="1" dirty="0">
                <a:latin typeface="Calibri"/>
              </a:rPr>
              <a:t> e l’emancipazione femminile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ppt_w</p:attrName>
                                        </p:attrNameLst>
                                      </p:cBhvr>
                                      <p:tavLst>
                                        <p:tav tm="0">
                                          <p:val>
                                            <p:strVal val="0"/>
                                          </p:val>
                                        </p:tav>
                                        <p:tav tm="100000">
                                          <p:val>
                                            <p:strVal val="#ppt_w"/>
                                          </p:val>
                                        </p:tav>
                                      </p:tavLst>
                                    </p:anim>
                                    <p:anim calcmode="lin" valueType="num">
                                      <p:cBhvr>
                                        <p:cTn id="39" dur="2000" fill="hold"/>
                                        <p:tgtEl>
                                          <p:spTgt spid="7"/>
                                        </p:tgtEl>
                                        <p:attrNameLst>
                                          <p:attrName>ppt_h</p:attrName>
                                        </p:attrNameLst>
                                      </p:cBhvr>
                                      <p:tavLst>
                                        <p:tav tm="0">
                                          <p:val>
                                            <p:strVal val="0"/>
                                          </p:val>
                                        </p:tav>
                                        <p:tav tm="100000">
                                          <p:val>
                                            <p:strVal val="#ppt_h"/>
                                          </p:val>
                                        </p:tav>
                                      </p:tavLst>
                                    </p:anim>
                                    <p:animEffect transition="in" filter="fade">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3645024"/>
            <a:ext cx="7848872" cy="2308324"/>
          </a:xfrm>
          <a:prstGeom prst="rect">
            <a:avLst/>
          </a:prstGeom>
        </p:spPr>
        <p:txBody>
          <a:bodyPr wrap="square">
            <a:spAutoFit/>
          </a:bodyPr>
          <a:lstStyle/>
          <a:p>
            <a:pPr algn="ctr"/>
            <a:r>
              <a:rPr lang="it-IT" sz="2400" dirty="0" smtClean="0">
                <a:solidFill>
                  <a:schemeClr val="tx2">
                    <a:lumMod val="90000"/>
                  </a:schemeClr>
                </a:solidFill>
              </a:rPr>
              <a:t>«[…]ci sono leggi favorevoli alla donna da cui essa non trae vantaggio. Per esempio, potrebbe essere un membro degli importanti consigli di amministrazione degli istituti di carità; ma le signore si limitano a raccogliere denaro durante le feste, affidandone l’amministrazione agli uomini»</a:t>
            </a:r>
            <a:endParaRPr lang="it-IT" sz="2400" dirty="0">
              <a:solidFill>
                <a:schemeClr val="tx2">
                  <a:lumMod val="90000"/>
                </a:schemeClr>
              </a:solidFill>
            </a:endParaRPr>
          </a:p>
        </p:txBody>
      </p:sp>
      <p:sp>
        <p:nvSpPr>
          <p:cNvPr id="6" name="CasellaDiTesto 3"/>
          <p:cNvSpPr txBox="1"/>
          <p:nvPr/>
        </p:nvSpPr>
        <p:spPr>
          <a:xfrm>
            <a:off x="1547664" y="1767165"/>
            <a:ext cx="5764499" cy="437699"/>
          </a:xfrm>
          <a:prstGeom prst="rect">
            <a:avLst/>
          </a:prstGeom>
          <a:noFill/>
          <a:ln>
            <a:noFill/>
          </a:ln>
        </p:spPr>
        <p:txBody>
          <a:bodyPr vert="horz" wrap="square" lIns="82945" tIns="41473" rIns="82945" bIns="41473" anchor="t" anchorCtr="0" compatLnSpc="1">
            <a:spAutoFit/>
          </a:bodyPr>
          <a:lstStyle/>
          <a:p>
            <a:pPr defTabSz="829452">
              <a:buSzPct val="100000"/>
              <a:defRPr sz="1800" b="0" i="0" u="none" strike="noStrike" kern="0" cap="none" spc="0" baseline="0">
                <a:solidFill>
                  <a:srgbClr val="000000"/>
                </a:solidFill>
                <a:uFillTx/>
              </a:defRPr>
            </a:pPr>
            <a:r>
              <a:rPr lang="it-IT" sz="2300" dirty="0" smtClean="0">
                <a:solidFill>
                  <a:schemeClr val="tx2">
                    <a:lumMod val="90000"/>
                  </a:schemeClr>
                </a:solidFill>
                <a:latin typeface="Calibri"/>
              </a:rPr>
              <a:t>A proposito della consapevolezza </a:t>
            </a:r>
            <a:r>
              <a:rPr lang="it-IT" sz="2300" dirty="0" err="1" smtClean="0">
                <a:solidFill>
                  <a:schemeClr val="tx2">
                    <a:lumMod val="90000"/>
                  </a:schemeClr>
                </a:solidFill>
                <a:latin typeface="Calibri"/>
              </a:rPr>
              <a:t>femminile…</a:t>
            </a:r>
            <a:endParaRPr lang="it-IT" sz="2300" dirty="0">
              <a:solidFill>
                <a:schemeClr val="tx2">
                  <a:lumMod val="90000"/>
                </a:schemeClr>
              </a:solidFill>
              <a:latin typeface="Calibri"/>
            </a:endParaRPr>
          </a:p>
        </p:txBody>
      </p:sp>
      <p:sp>
        <p:nvSpPr>
          <p:cNvPr id="7" name="Rettangolo 2"/>
          <p:cNvSpPr/>
          <p:nvPr/>
        </p:nvSpPr>
        <p:spPr>
          <a:xfrm>
            <a:off x="755576" y="2348880"/>
            <a:ext cx="7576826" cy="1191752"/>
          </a:xfrm>
          <a:prstGeom prst="rect">
            <a:avLst/>
          </a:prstGeom>
          <a:noFill/>
          <a:ln>
            <a:noFill/>
            <a:prstDash val="solid"/>
          </a:ln>
        </p:spPr>
        <p:txBody>
          <a:bodyPr vert="horz" wrap="square" lIns="82945" tIns="41473" rIns="82945" bIns="41473" anchor="t" anchorCtr="1" compatLnSpc="1">
            <a:spAutoFit/>
          </a:bodyPr>
          <a:lstStyle/>
          <a:p>
            <a:pPr algn="ctr" defTabSz="829452">
              <a:defRPr sz="1800" b="0" i="0" u="none" strike="noStrike" kern="0" cap="none" spc="0" baseline="0">
                <a:solidFill>
                  <a:srgbClr val="000000"/>
                </a:solidFill>
                <a:uFillTx/>
              </a:defRPr>
            </a:pPr>
            <a:r>
              <a:rPr lang="it-IT" sz="2400" kern="0" dirty="0" smtClean="0">
                <a:solidFill>
                  <a:schemeClr val="tx2">
                    <a:lumMod val="90000"/>
                  </a:schemeClr>
                </a:solidFill>
              </a:rPr>
              <a:t>«</a:t>
            </a:r>
            <a:r>
              <a:rPr lang="it-IT" sz="2400" i="1" dirty="0" smtClean="0">
                <a:solidFill>
                  <a:schemeClr val="tx2">
                    <a:lumMod val="90000"/>
                  </a:schemeClr>
                </a:solidFill>
                <a:latin typeface="Calibri"/>
              </a:rPr>
              <a:t>Potrebbe </a:t>
            </a:r>
            <a:r>
              <a:rPr lang="it-IT" sz="2400" i="1" dirty="0">
                <a:solidFill>
                  <a:schemeClr val="tx2">
                    <a:lumMod val="90000"/>
                  </a:schemeClr>
                </a:solidFill>
                <a:latin typeface="Calibri"/>
              </a:rPr>
              <a:t>essere giustamente affermato che in Italia non sono tanto l’uomo o le leggi che sono contro il progresso della donna quanto la donna </a:t>
            </a:r>
            <a:r>
              <a:rPr lang="it-IT" sz="2400" i="1" dirty="0" smtClean="0">
                <a:solidFill>
                  <a:schemeClr val="tx2">
                    <a:lumMod val="90000"/>
                  </a:schemeClr>
                </a:solidFill>
                <a:latin typeface="Calibri"/>
              </a:rPr>
              <a:t>stessa</a:t>
            </a:r>
            <a:r>
              <a:rPr lang="it-IT" sz="2400" kern="0" dirty="0" smtClean="0">
                <a:solidFill>
                  <a:schemeClr val="tx2">
                    <a:lumMod val="90000"/>
                  </a:schemeClr>
                </a:solidFill>
              </a:rPr>
              <a:t>»</a:t>
            </a:r>
            <a:endParaRPr lang="it-IT" sz="2400" i="1" dirty="0">
              <a:solidFill>
                <a:schemeClr val="tx2">
                  <a:lumMod val="90000"/>
                </a:schemeClr>
              </a:solidFill>
              <a:latin typeface="Calibri"/>
            </a:endParaRPr>
          </a:p>
        </p:txBody>
      </p:sp>
      <p:sp>
        <p:nvSpPr>
          <p:cNvPr id="9" name="Titolo 1"/>
          <p:cNvSpPr txBox="1">
            <a:spLocks noGrp="1"/>
          </p:cNvSpPr>
          <p:nvPr>
            <p:ph type="title"/>
          </p:nvPr>
        </p:nvSpPr>
        <p:spPr>
          <a:xfrm>
            <a:off x="539552" y="404664"/>
            <a:ext cx="8229600" cy="1143000"/>
          </a:xfrm>
        </p:spPr>
        <p:txBody>
          <a:bodyPr>
            <a:normAutofit fontScale="90000"/>
          </a:bodyPr>
          <a:lstStyle/>
          <a:p>
            <a:pPr lvl="0" algn="ctr">
              <a:buNone/>
            </a:pPr>
            <a:r>
              <a:rPr lang="it-IT" b="1" dirty="0">
                <a:latin typeface="Calibri"/>
              </a:rPr>
              <a:t>Maria </a:t>
            </a:r>
            <a:r>
              <a:rPr lang="it-IT" b="1" dirty="0" err="1">
                <a:latin typeface="Calibri"/>
              </a:rPr>
              <a:t>Montessori</a:t>
            </a:r>
            <a:r>
              <a:rPr lang="it-IT" b="1" dirty="0">
                <a:latin typeface="Calibri"/>
              </a:rPr>
              <a:t> e l’emancipazione femminile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strVal val="0"/>
                                          </p:val>
                                        </p:tav>
                                        <p:tav tm="100000">
                                          <p:val>
                                            <p:strVal val="#ppt_w"/>
                                          </p:val>
                                        </p:tav>
                                      </p:tavLst>
                                    </p:anim>
                                    <p:anim calcmode="lin" valueType="num">
                                      <p:cBhvr>
                                        <p:cTn id="17" dur="2000" fill="hold"/>
                                        <p:tgtEl>
                                          <p:spTgt spid="9"/>
                                        </p:tgtEl>
                                        <p:attrNameLst>
                                          <p:attrName>ppt_h</p:attrName>
                                        </p:attrNameLst>
                                      </p:cBhvr>
                                      <p:tavLst>
                                        <p:tav tm="0">
                                          <p:val>
                                            <p:strVal val="0"/>
                                          </p:val>
                                        </p:tav>
                                        <p:tav tm="100000">
                                          <p:val>
                                            <p:strVal val="#ppt_h"/>
                                          </p:val>
                                        </p:tav>
                                      </p:tavLst>
                                    </p:anim>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3"/>
          <p:cNvSpPr txBox="1"/>
          <p:nvPr/>
        </p:nvSpPr>
        <p:spPr>
          <a:xfrm>
            <a:off x="2195736" y="2060848"/>
            <a:ext cx="4392488" cy="437699"/>
          </a:xfrm>
          <a:prstGeom prst="rect">
            <a:avLst/>
          </a:prstGeom>
          <a:noFill/>
          <a:ln>
            <a:noFill/>
          </a:ln>
        </p:spPr>
        <p:txBody>
          <a:bodyPr vert="horz" wrap="square" lIns="82945" tIns="41473" rIns="82945" bIns="41473" anchor="t" anchorCtr="0" compatLnSpc="1">
            <a:spAutoFit/>
          </a:bodyPr>
          <a:lstStyle/>
          <a:p>
            <a:pPr algn="ctr" defTabSz="829452">
              <a:buSzPct val="100000"/>
              <a:defRPr sz="1800" b="0" i="0" u="none" strike="noStrike" kern="0" cap="none" spc="0" baseline="0">
                <a:solidFill>
                  <a:srgbClr val="000000"/>
                </a:solidFill>
                <a:uFillTx/>
              </a:defRPr>
            </a:pPr>
            <a:r>
              <a:rPr lang="it-IT" sz="2300" dirty="0" smtClean="0">
                <a:solidFill>
                  <a:schemeClr val="tx2">
                    <a:lumMod val="90000"/>
                  </a:schemeClr>
                </a:solidFill>
                <a:latin typeface="Calibri"/>
              </a:rPr>
              <a:t>A proposito dell’unità tra </a:t>
            </a:r>
            <a:r>
              <a:rPr lang="it-IT" sz="2300" dirty="0" err="1" smtClean="0">
                <a:solidFill>
                  <a:schemeClr val="tx2">
                    <a:lumMod val="90000"/>
                  </a:schemeClr>
                </a:solidFill>
                <a:latin typeface="Calibri"/>
              </a:rPr>
              <a:t>donne…</a:t>
            </a:r>
            <a:endParaRPr lang="it-IT" sz="2300" dirty="0">
              <a:solidFill>
                <a:schemeClr val="tx2">
                  <a:lumMod val="90000"/>
                </a:schemeClr>
              </a:solidFill>
              <a:latin typeface="Calibri"/>
            </a:endParaRPr>
          </a:p>
        </p:txBody>
      </p:sp>
      <p:sp>
        <p:nvSpPr>
          <p:cNvPr id="7" name="CasellaDiTesto 6"/>
          <p:cNvSpPr txBox="1"/>
          <p:nvPr/>
        </p:nvSpPr>
        <p:spPr>
          <a:xfrm>
            <a:off x="323528" y="2890098"/>
            <a:ext cx="8568952" cy="2339102"/>
          </a:xfrm>
          <a:prstGeom prst="rect">
            <a:avLst/>
          </a:prstGeom>
          <a:noFill/>
        </p:spPr>
        <p:txBody>
          <a:bodyPr wrap="square" rtlCol="0">
            <a:spAutoFit/>
          </a:bodyPr>
          <a:lstStyle/>
          <a:p>
            <a:pPr algn="ctr"/>
            <a:r>
              <a:rPr lang="it-IT" sz="2200" dirty="0" smtClean="0">
                <a:solidFill>
                  <a:schemeClr val="tx2">
                    <a:lumMod val="90000"/>
                  </a:schemeClr>
                </a:solidFill>
                <a:latin typeface="+mj-lt"/>
              </a:rPr>
              <a:t>Riguardo il lavoro delle medichesse, la </a:t>
            </a:r>
            <a:r>
              <a:rPr lang="it-IT" sz="2200" dirty="0" err="1" smtClean="0">
                <a:solidFill>
                  <a:schemeClr val="tx2">
                    <a:lumMod val="90000"/>
                  </a:schemeClr>
                </a:solidFill>
                <a:latin typeface="+mj-lt"/>
              </a:rPr>
              <a:t>Montessori</a:t>
            </a:r>
            <a:r>
              <a:rPr lang="it-IT" sz="2200" dirty="0" smtClean="0">
                <a:solidFill>
                  <a:schemeClr val="tx2">
                    <a:lumMod val="90000"/>
                  </a:schemeClr>
                </a:solidFill>
                <a:latin typeface="+mj-lt"/>
              </a:rPr>
              <a:t> rilevava che anche là dove le donne potevano scegliere il proprio medico chiamavano comunque </a:t>
            </a:r>
            <a:r>
              <a:rPr lang="it-IT" dirty="0" smtClean="0">
                <a:solidFill>
                  <a:schemeClr val="tx2">
                    <a:lumMod val="90000"/>
                  </a:schemeClr>
                </a:solidFill>
                <a:latin typeface="+mj-lt"/>
              </a:rPr>
              <a:t>« </a:t>
            </a:r>
            <a:r>
              <a:rPr lang="it-IT" sz="2500" i="1" dirty="0" smtClean="0">
                <a:solidFill>
                  <a:schemeClr val="tx2">
                    <a:lumMod val="90000"/>
                  </a:schemeClr>
                </a:solidFill>
                <a:latin typeface="+mj-lt"/>
              </a:rPr>
              <a:t>gli uomini a curarle, così come sono state sempre abituate a fare, limitando la loro attenzione alla critica della vita privata della professionista, ricacciandola verso i numerosi gruppi del proletariato intellettuale </a:t>
            </a:r>
            <a:r>
              <a:rPr lang="it-IT" dirty="0" smtClean="0">
                <a:solidFill>
                  <a:schemeClr val="tx2">
                    <a:lumMod val="90000"/>
                  </a:schemeClr>
                </a:solidFill>
                <a:latin typeface="+mj-lt"/>
              </a:rPr>
              <a:t>»</a:t>
            </a:r>
            <a:endParaRPr lang="it-IT" dirty="0">
              <a:solidFill>
                <a:schemeClr val="tx2">
                  <a:lumMod val="90000"/>
                </a:schemeClr>
              </a:solidFill>
              <a:latin typeface="+mj-lt"/>
            </a:endParaRPr>
          </a:p>
        </p:txBody>
      </p:sp>
      <p:sp>
        <p:nvSpPr>
          <p:cNvPr id="8" name="Titolo 1"/>
          <p:cNvSpPr txBox="1">
            <a:spLocks noGrp="1"/>
          </p:cNvSpPr>
          <p:nvPr>
            <p:ph type="title"/>
          </p:nvPr>
        </p:nvSpPr>
        <p:spPr>
          <a:xfrm>
            <a:off x="539552" y="404664"/>
            <a:ext cx="8229600" cy="1143000"/>
          </a:xfrm>
        </p:spPr>
        <p:txBody>
          <a:bodyPr>
            <a:normAutofit fontScale="90000"/>
          </a:bodyPr>
          <a:lstStyle/>
          <a:p>
            <a:pPr lvl="0" algn="ctr">
              <a:buNone/>
            </a:pPr>
            <a:r>
              <a:rPr lang="it-IT" b="1" dirty="0">
                <a:latin typeface="Calibri"/>
              </a:rPr>
              <a:t>Maria </a:t>
            </a:r>
            <a:r>
              <a:rPr lang="it-IT" b="1" dirty="0" err="1">
                <a:latin typeface="Calibri"/>
              </a:rPr>
              <a:t>Montessori</a:t>
            </a:r>
            <a:r>
              <a:rPr lang="it-IT" b="1" dirty="0">
                <a:latin typeface="Calibri"/>
              </a:rPr>
              <a:t> e l’emancipazione femminile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0"/>
                                          </p:val>
                                        </p:tav>
                                        <p:tav tm="100000">
                                          <p:val>
                                            <p:strVal val="#ppt_w"/>
                                          </p:val>
                                        </p:tav>
                                      </p:tavLst>
                                    </p:anim>
                                    <p:anim calcmode="lin" valueType="num">
                                      <p:cBhvr>
                                        <p:cTn id="13" dur="2000" fill="hold"/>
                                        <p:tgtEl>
                                          <p:spTgt spid="8"/>
                                        </p:tgtEl>
                                        <p:attrNameLst>
                                          <p:attrName>ppt_h</p:attrName>
                                        </p:attrNameLst>
                                      </p:cBhvr>
                                      <p:tavLst>
                                        <p:tav tm="0">
                                          <p:val>
                                            <p:strVal val="0"/>
                                          </p:val>
                                        </p:tav>
                                        <p:tav tm="100000">
                                          <p:val>
                                            <p:strVal val="#ppt_h"/>
                                          </p:val>
                                        </p:tav>
                                      </p:tavLst>
                                    </p:anim>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3" descr="tempo.jpg"/>
          <p:cNvPicPr>
            <a:picLocks noChangeAspect="1"/>
          </p:cNvPicPr>
          <p:nvPr/>
        </p:nvPicPr>
        <p:blipFill>
          <a:blip r:embed="rId3" cstate="print"/>
          <a:srcRect b="2737"/>
          <a:stretch>
            <a:fillRect/>
          </a:stretch>
        </p:blipFill>
        <p:spPr>
          <a:xfrm>
            <a:off x="5404744" y="476672"/>
            <a:ext cx="3559744" cy="2304256"/>
          </a:xfrm>
          <a:prstGeom prst="rect">
            <a:avLst/>
          </a:prstGeom>
          <a:ln>
            <a:noFill/>
          </a:ln>
          <a:effectLst>
            <a:softEdge rad="112500"/>
          </a:effectLst>
        </p:spPr>
      </p:pic>
      <p:sp>
        <p:nvSpPr>
          <p:cNvPr id="3" name="Segnaposto testo 1"/>
          <p:cNvSpPr txBox="1">
            <a:spLocks noGrp="1"/>
          </p:cNvSpPr>
          <p:nvPr>
            <p:ph type="body" idx="4294967295"/>
          </p:nvPr>
        </p:nvSpPr>
        <p:spPr>
          <a:xfrm>
            <a:off x="0" y="2276475"/>
            <a:ext cx="9144000" cy="4465638"/>
          </a:xfrm>
        </p:spPr>
        <p:txBody>
          <a:bodyPr vert="horz" lIns="91440" tIns="45720" rIns="91440" bIns="45720" rtlCol="0" anchor="t">
            <a:noAutofit/>
          </a:bodyPr>
          <a:lstStyle/>
          <a:p>
            <a:pPr lvl="0">
              <a:buFont typeface="Wingdings" pitchFamily="2" charset="2"/>
              <a:buChar char="v"/>
            </a:pPr>
            <a:r>
              <a:rPr lang="it-IT" sz="2700" dirty="0">
                <a:solidFill>
                  <a:schemeClr val="tx2">
                    <a:lumMod val="90000"/>
                  </a:schemeClr>
                </a:solidFill>
                <a:latin typeface="Calibri"/>
              </a:rPr>
              <a:t>Nasce a Chiaravalle (AN) nel </a:t>
            </a:r>
            <a:r>
              <a:rPr lang="it-IT" sz="2700" b="1" dirty="0">
                <a:solidFill>
                  <a:schemeClr val="tx2">
                    <a:lumMod val="90000"/>
                  </a:schemeClr>
                </a:solidFill>
                <a:latin typeface="Calibri"/>
              </a:rPr>
              <a:t>1870</a:t>
            </a:r>
            <a:r>
              <a:rPr lang="it-IT" sz="2700" dirty="0">
                <a:solidFill>
                  <a:schemeClr val="tx2">
                    <a:lumMod val="90000"/>
                  </a:schemeClr>
                </a:solidFill>
                <a:latin typeface="Calibri"/>
              </a:rPr>
              <a:t>;  </a:t>
            </a:r>
          </a:p>
          <a:p>
            <a:pPr lvl="0">
              <a:buFont typeface="Wingdings" pitchFamily="2" charset="2"/>
              <a:buChar char="v"/>
            </a:pPr>
            <a:r>
              <a:rPr lang="it-IT" sz="2700" dirty="0">
                <a:solidFill>
                  <a:schemeClr val="tx2">
                    <a:lumMod val="90000"/>
                  </a:schemeClr>
                </a:solidFill>
                <a:latin typeface="Calibri"/>
              </a:rPr>
              <a:t>Prima donna a laurearsi in Medicina dopo l’unità d’Italia;</a:t>
            </a:r>
          </a:p>
          <a:p>
            <a:pPr lvl="0" algn="just">
              <a:buFont typeface="Wingdings" pitchFamily="2" charset="2"/>
              <a:buChar char="v"/>
            </a:pPr>
            <a:r>
              <a:rPr lang="it-IT" sz="2700" dirty="0">
                <a:solidFill>
                  <a:schemeClr val="tx2">
                    <a:lumMod val="90000"/>
                  </a:schemeClr>
                </a:solidFill>
                <a:latin typeface="Calibri"/>
              </a:rPr>
              <a:t>Nel </a:t>
            </a:r>
            <a:r>
              <a:rPr lang="it-IT" sz="2700" b="1" dirty="0">
                <a:solidFill>
                  <a:schemeClr val="tx2">
                    <a:lumMod val="90000"/>
                  </a:schemeClr>
                </a:solidFill>
                <a:latin typeface="Calibri"/>
              </a:rPr>
              <a:t>1895</a:t>
            </a:r>
            <a:r>
              <a:rPr lang="it-IT" sz="2700" dirty="0">
                <a:solidFill>
                  <a:schemeClr val="tx2">
                    <a:lumMod val="90000"/>
                  </a:schemeClr>
                </a:solidFill>
                <a:latin typeface="Calibri"/>
              </a:rPr>
              <a:t> è ammessa nella clinica Psichiatrica dell’Università di Roma, dove si dedica al recupero di bambini da lei definiti “</a:t>
            </a:r>
            <a:r>
              <a:rPr lang="it-IT" sz="2700" i="1" dirty="0">
                <a:solidFill>
                  <a:schemeClr val="tx2">
                    <a:lumMod val="90000"/>
                  </a:schemeClr>
                </a:solidFill>
                <a:latin typeface="Calibri"/>
              </a:rPr>
              <a:t>anormali</a:t>
            </a:r>
            <a:r>
              <a:rPr lang="it-IT" sz="2700" dirty="0">
                <a:solidFill>
                  <a:schemeClr val="tx2">
                    <a:lumMod val="90000"/>
                  </a:schemeClr>
                </a:solidFill>
                <a:latin typeface="Calibri"/>
              </a:rPr>
              <a:t>”;</a:t>
            </a:r>
            <a:endParaRPr lang="it-IT" sz="2700" i="1" dirty="0">
              <a:solidFill>
                <a:schemeClr val="tx2">
                  <a:lumMod val="90000"/>
                </a:schemeClr>
              </a:solidFill>
              <a:latin typeface="Calibri"/>
            </a:endParaRPr>
          </a:p>
          <a:p>
            <a:pPr lvl="0" algn="just">
              <a:buFont typeface="Wingdings" pitchFamily="2" charset="2"/>
              <a:buChar char="v"/>
            </a:pPr>
            <a:r>
              <a:rPr lang="it-IT" sz="2700" dirty="0">
                <a:solidFill>
                  <a:schemeClr val="tx2">
                    <a:lumMod val="90000"/>
                  </a:schemeClr>
                </a:solidFill>
                <a:latin typeface="Calibri"/>
              </a:rPr>
              <a:t>Studia casi riguardanti fanciulli selvaggi allevati da animali;</a:t>
            </a:r>
          </a:p>
          <a:p>
            <a:pPr lvl="0">
              <a:buFont typeface="Wingdings" pitchFamily="2" charset="2"/>
              <a:buChar char="v"/>
            </a:pPr>
            <a:r>
              <a:rPr lang="it-IT" sz="2700" dirty="0">
                <a:solidFill>
                  <a:schemeClr val="tx2">
                    <a:lumMod val="90000"/>
                  </a:schemeClr>
                </a:solidFill>
                <a:latin typeface="Calibri"/>
              </a:rPr>
              <a:t>Nel </a:t>
            </a:r>
            <a:r>
              <a:rPr lang="it-IT" sz="2700" b="1" dirty="0">
                <a:solidFill>
                  <a:schemeClr val="tx2">
                    <a:lumMod val="90000"/>
                  </a:schemeClr>
                </a:solidFill>
                <a:latin typeface="Calibri"/>
              </a:rPr>
              <a:t>1903</a:t>
            </a:r>
            <a:r>
              <a:rPr lang="it-IT" sz="2700" dirty="0">
                <a:solidFill>
                  <a:schemeClr val="tx2">
                    <a:lumMod val="90000"/>
                  </a:schemeClr>
                </a:solidFill>
                <a:latin typeface="Calibri"/>
              </a:rPr>
              <a:t> si laurea alla facoltà di Filosofia;</a:t>
            </a:r>
          </a:p>
          <a:p>
            <a:pPr lvl="0">
              <a:buFont typeface="Wingdings" pitchFamily="2" charset="2"/>
              <a:buChar char="v"/>
            </a:pPr>
            <a:r>
              <a:rPr lang="it-IT" sz="2700" b="1" dirty="0">
                <a:solidFill>
                  <a:schemeClr val="tx2">
                    <a:lumMod val="90000"/>
                  </a:schemeClr>
                </a:solidFill>
                <a:latin typeface="Calibri"/>
              </a:rPr>
              <a:t>1907</a:t>
            </a:r>
            <a:r>
              <a:rPr lang="it-IT" sz="2700" dirty="0">
                <a:solidFill>
                  <a:schemeClr val="tx2">
                    <a:lumMod val="90000"/>
                  </a:schemeClr>
                </a:solidFill>
                <a:latin typeface="Calibri"/>
              </a:rPr>
              <a:t> Apre la prima </a:t>
            </a:r>
            <a:r>
              <a:rPr lang="it-IT" sz="2700" i="1" dirty="0">
                <a:solidFill>
                  <a:schemeClr val="tx2">
                    <a:lumMod val="90000"/>
                  </a:schemeClr>
                </a:solidFill>
                <a:latin typeface="Calibri"/>
              </a:rPr>
              <a:t>Casa per Bambini, </a:t>
            </a:r>
            <a:r>
              <a:rPr lang="it-IT" sz="2700" dirty="0">
                <a:solidFill>
                  <a:schemeClr val="tx2">
                    <a:lumMod val="90000"/>
                  </a:schemeClr>
                </a:solidFill>
                <a:latin typeface="Calibri"/>
              </a:rPr>
              <a:t>concepita con il nuovo metodo della</a:t>
            </a:r>
            <a:r>
              <a:rPr lang="it-IT" sz="2700" i="1" dirty="0">
                <a:solidFill>
                  <a:schemeClr val="tx2">
                    <a:lumMod val="90000"/>
                  </a:schemeClr>
                </a:solidFill>
                <a:latin typeface="Calibri"/>
              </a:rPr>
              <a:t> pedagogia </a:t>
            </a:r>
            <a:r>
              <a:rPr lang="it-IT" sz="2700" i="1" dirty="0" smtClean="0">
                <a:solidFill>
                  <a:schemeClr val="tx2">
                    <a:lumMod val="90000"/>
                  </a:schemeClr>
                </a:solidFill>
                <a:latin typeface="Calibri"/>
              </a:rPr>
              <a:t>scientifica.</a:t>
            </a:r>
            <a:endParaRPr lang="it-IT" sz="2700" i="1" dirty="0">
              <a:solidFill>
                <a:schemeClr val="tx2">
                  <a:lumMod val="90000"/>
                </a:schemeClr>
              </a:solidFill>
              <a:latin typeface="Calibri"/>
            </a:endParaRPr>
          </a:p>
        </p:txBody>
      </p:sp>
      <p:sp>
        <p:nvSpPr>
          <p:cNvPr id="4" name="CasellaDiTesto 4"/>
          <p:cNvSpPr txBox="1"/>
          <p:nvPr/>
        </p:nvSpPr>
        <p:spPr>
          <a:xfrm>
            <a:off x="1691680" y="827866"/>
            <a:ext cx="2592854" cy="1160974"/>
          </a:xfrm>
          <a:prstGeom prst="rect">
            <a:avLst/>
          </a:prstGeom>
          <a:noFill/>
          <a:ln>
            <a:noFill/>
          </a:ln>
        </p:spPr>
        <p:txBody>
          <a:bodyPr vert="horz" wrap="none" lIns="82945" tIns="41473" rIns="82945" bIns="41473" anchor="t" anchorCtr="0" compatLnSpc="1">
            <a:spAutoFit/>
          </a:bodyPr>
          <a:lstStyle/>
          <a:p>
            <a:pPr algn="ctr" defTabSz="829452">
              <a:defRPr sz="1800" b="0" i="0" u="none" strike="noStrike" kern="0" cap="none" spc="0" baseline="0">
                <a:solidFill>
                  <a:srgbClr val="000000"/>
                </a:solidFill>
                <a:uFillTx/>
              </a:defRPr>
            </a:pPr>
            <a:r>
              <a:rPr lang="it-IT" sz="7000" b="1" dirty="0">
                <a:solidFill>
                  <a:schemeClr val="tx2"/>
                </a:solidFill>
                <a:latin typeface="Calibri"/>
              </a:rPr>
              <a:t>La </a:t>
            </a:r>
            <a:r>
              <a:rPr lang="it-IT" sz="7000" b="1" dirty="0" smtClean="0">
                <a:solidFill>
                  <a:schemeClr val="tx2"/>
                </a:solidFill>
                <a:latin typeface="Calibri"/>
              </a:rPr>
              <a:t>vita</a:t>
            </a:r>
            <a:endParaRPr lang="it-IT" sz="7000" b="1" dirty="0">
              <a:solidFill>
                <a:schemeClr val="tx2"/>
              </a:solidFill>
              <a:latin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Maria+Montessori.jpg"/>
          <p:cNvPicPr>
            <a:picLocks noChangeAspect="1"/>
          </p:cNvPicPr>
          <p:nvPr/>
        </p:nvPicPr>
        <p:blipFill>
          <a:blip r:embed="rId3" cstate="print"/>
          <a:stretch>
            <a:fillRect/>
          </a:stretch>
        </p:blipFill>
        <p:spPr>
          <a:xfrm>
            <a:off x="6370" y="1"/>
            <a:ext cx="9137633" cy="6857998"/>
          </a:xfrm>
          <a:prstGeom prst="rect">
            <a:avLst/>
          </a:prstGeom>
          <a:noFill/>
          <a:ln>
            <a:noFill/>
          </a:ln>
        </p:spPr>
      </p:pic>
      <p:sp>
        <p:nvSpPr>
          <p:cNvPr id="3" name="Segnaposto contenuto 2"/>
          <p:cNvSpPr txBox="1">
            <a:spLocks noGrp="1"/>
          </p:cNvSpPr>
          <p:nvPr>
            <p:ph idx="1"/>
          </p:nvPr>
        </p:nvSpPr>
        <p:spPr>
          <a:xfrm>
            <a:off x="0" y="0"/>
            <a:ext cx="4860032" cy="6858000"/>
          </a:xfrm>
        </p:spPr>
        <p:txBody>
          <a:bodyPr lIns="0" rIns="0">
            <a:normAutofit lnSpcReduction="10000"/>
          </a:bodyPr>
          <a:lstStyle/>
          <a:p>
            <a:pPr algn="ctr">
              <a:buNone/>
            </a:pPr>
            <a:r>
              <a:rPr lang="it-IT" sz="2500" b="1" i="1" dirty="0" smtClean="0">
                <a:ln>
                  <a:solidFill>
                    <a:schemeClr val="bg2">
                      <a:alpha val="71000"/>
                    </a:schemeClr>
                  </a:solidFill>
                </a:ln>
                <a:latin typeface="Calibri"/>
              </a:rPr>
              <a:t>   </a:t>
            </a:r>
          </a:p>
          <a:p>
            <a:pPr algn="ctr">
              <a:buNone/>
            </a:pPr>
            <a:r>
              <a:rPr lang="it-IT" sz="2700" b="1" i="1" dirty="0" smtClean="0">
                <a:ln w="19050" cmpd="sng">
                  <a:solidFill>
                    <a:schemeClr val="bg2">
                      <a:alpha val="71000"/>
                    </a:schemeClr>
                  </a:solidFill>
                </a:ln>
                <a:latin typeface="Calibri"/>
              </a:rPr>
              <a:t>“</a:t>
            </a:r>
            <a:r>
              <a:rPr lang="it-IT" sz="2700" b="1" i="1" dirty="0">
                <a:ln w="19050" cmpd="sng">
                  <a:solidFill>
                    <a:schemeClr val="bg2">
                      <a:alpha val="71000"/>
                    </a:schemeClr>
                  </a:solidFill>
                </a:ln>
                <a:latin typeface="Calibri"/>
              </a:rPr>
              <a:t>Con la conquista dell’indipendenza economica, con l’esperienza e la coscienza conquistate nelle lotte sociali, non solo la donna sarà libera nella scelta dell’uomo, ma diverrà anche la vera compagna di lui, la collaboratrice, l’amica, la sorella sociale. Il matrimonio, se non avrà più nessun lato utilitario, ne nobiliterà </a:t>
            </a:r>
            <a:r>
              <a:rPr lang="it-IT" sz="2700" b="1" i="1" dirty="0" smtClean="0">
                <a:ln w="19050" cmpd="sng">
                  <a:solidFill>
                    <a:schemeClr val="bg2">
                      <a:alpha val="71000"/>
                    </a:schemeClr>
                  </a:solidFill>
                </a:ln>
                <a:latin typeface="Calibri"/>
              </a:rPr>
              <a:t>il </a:t>
            </a:r>
            <a:r>
              <a:rPr lang="it-IT" sz="2700" b="1" i="1" dirty="0">
                <a:ln w="19050" cmpd="sng">
                  <a:solidFill>
                    <a:schemeClr val="bg2">
                      <a:alpha val="71000"/>
                    </a:schemeClr>
                  </a:solidFill>
                </a:ln>
                <a:latin typeface="Calibri"/>
              </a:rPr>
              <a:t>vero amore, completo, che unisce cuore e intelletto”</a:t>
            </a:r>
          </a:p>
          <a:p>
            <a:pPr lvl="0" algn="r">
              <a:buNone/>
            </a:pPr>
            <a:endParaRPr lang="it-IT" sz="2200" b="1" i="1" dirty="0" smtClean="0">
              <a:ln w="19050">
                <a:solidFill>
                  <a:schemeClr val="bg2">
                    <a:alpha val="71000"/>
                  </a:schemeClr>
                </a:solidFill>
              </a:ln>
              <a:latin typeface="Calibri"/>
            </a:endParaRPr>
          </a:p>
          <a:p>
            <a:pPr lvl="0" algn="r">
              <a:buNone/>
            </a:pPr>
            <a:r>
              <a:rPr lang="it-IT" sz="2200" b="1" i="1" dirty="0" smtClean="0">
                <a:ln w="19050">
                  <a:solidFill>
                    <a:schemeClr val="bg2">
                      <a:alpha val="71000"/>
                    </a:schemeClr>
                  </a:solidFill>
                </a:ln>
                <a:latin typeface="Calibri"/>
              </a:rPr>
              <a:t>La </a:t>
            </a:r>
            <a:r>
              <a:rPr lang="it-IT" sz="2200" b="1" i="1" dirty="0">
                <a:ln w="19050">
                  <a:solidFill>
                    <a:schemeClr val="bg2">
                      <a:alpha val="71000"/>
                    </a:schemeClr>
                  </a:solidFill>
                </a:ln>
                <a:latin typeface="Calibri"/>
              </a:rPr>
              <a:t>via e </a:t>
            </a:r>
            <a:r>
              <a:rPr lang="it-IT" sz="2200" b="1" i="1" dirty="0" smtClean="0">
                <a:ln w="19050">
                  <a:solidFill>
                    <a:schemeClr val="bg2">
                      <a:alpha val="71000"/>
                    </a:schemeClr>
                  </a:solidFill>
                </a:ln>
                <a:latin typeface="Calibri"/>
              </a:rPr>
              <a:t>l’orizzonte del </a:t>
            </a:r>
            <a:r>
              <a:rPr lang="it-IT" sz="2200" b="1" i="1" dirty="0">
                <a:ln w="19050">
                  <a:solidFill>
                    <a:schemeClr val="bg2">
                      <a:alpha val="71000"/>
                    </a:schemeClr>
                  </a:solidFill>
                </a:ln>
                <a:latin typeface="Calibri"/>
              </a:rPr>
              <a:t>femminismo,</a:t>
            </a:r>
          </a:p>
          <a:p>
            <a:pPr lvl="0" algn="r">
              <a:buNone/>
            </a:pPr>
            <a:r>
              <a:rPr lang="it-IT" sz="2200" b="1" dirty="0">
                <a:ln w="19050">
                  <a:solidFill>
                    <a:schemeClr val="bg2">
                      <a:alpha val="71000"/>
                    </a:schemeClr>
                  </a:solidFill>
                </a:ln>
                <a:latin typeface="Calibri"/>
              </a:rPr>
              <a:t>M. </a:t>
            </a:r>
            <a:r>
              <a:rPr lang="it-IT" sz="2200" b="1" dirty="0" err="1">
                <a:ln w="19050">
                  <a:solidFill>
                    <a:schemeClr val="bg2">
                      <a:alpha val="71000"/>
                    </a:schemeClr>
                  </a:solidFill>
                </a:ln>
                <a:latin typeface="Calibri"/>
              </a:rPr>
              <a:t>Montessori</a:t>
            </a:r>
            <a:endParaRPr lang="it-IT" sz="2200" b="1" dirty="0">
              <a:ln w="19050">
                <a:solidFill>
                  <a:schemeClr val="bg2">
                    <a:alpha val="71000"/>
                  </a:schemeClr>
                </a:solidFill>
              </a:ln>
              <a:latin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mm1936.jpg"/>
          <p:cNvPicPr>
            <a:picLocks noChangeAspect="1"/>
          </p:cNvPicPr>
          <p:nvPr/>
        </p:nvPicPr>
        <p:blipFill>
          <a:blip r:embed="rId3" cstate="print"/>
          <a:stretch>
            <a:fillRect/>
          </a:stretch>
        </p:blipFill>
        <p:spPr>
          <a:xfrm>
            <a:off x="5436096" y="1984872"/>
            <a:ext cx="3441227" cy="4540472"/>
          </a:xfrm>
          <a:prstGeom prst="rect">
            <a:avLst/>
          </a:prstGeom>
          <a:ln>
            <a:noFill/>
          </a:ln>
          <a:effectLst>
            <a:softEdge rad="112500"/>
          </a:effectLst>
        </p:spPr>
      </p:pic>
      <p:sp>
        <p:nvSpPr>
          <p:cNvPr id="2" name="CasellaDiTesto 1"/>
          <p:cNvSpPr txBox="1"/>
          <p:nvPr/>
        </p:nvSpPr>
        <p:spPr>
          <a:xfrm>
            <a:off x="467544" y="2348880"/>
            <a:ext cx="4711137" cy="976308"/>
          </a:xfrm>
          <a:prstGeom prst="rect">
            <a:avLst/>
          </a:prstGeom>
          <a:noFill/>
          <a:ln>
            <a:noFill/>
          </a:ln>
        </p:spPr>
        <p:txBody>
          <a:bodyPr vert="horz" wrap="square" lIns="82945" tIns="41473" rIns="82945" bIns="41473" anchor="t" anchorCtr="0" compatLnSpc="1">
            <a:spAutoFit/>
          </a:bodyPr>
          <a:lstStyle/>
          <a:p>
            <a:pPr algn="just" defTabSz="829452">
              <a:buSzPct val="100000"/>
              <a:buFont typeface="Arial" pitchFamily="34"/>
              <a:buChar char="•"/>
              <a:defRPr sz="1800" b="0" i="0" u="none" strike="noStrike" kern="0" cap="none" spc="0" baseline="0">
                <a:solidFill>
                  <a:srgbClr val="000000"/>
                </a:solidFill>
                <a:uFillTx/>
              </a:defRPr>
            </a:pPr>
            <a:r>
              <a:rPr lang="it-IT" sz="1600" dirty="0">
                <a:solidFill>
                  <a:schemeClr val="tx2">
                    <a:lumMod val="90000"/>
                  </a:schemeClr>
                </a:solidFill>
                <a:latin typeface="Calibri"/>
              </a:rPr>
              <a:t> </a:t>
            </a:r>
            <a:r>
              <a:rPr lang="it-IT" sz="2900" b="1" dirty="0">
                <a:solidFill>
                  <a:schemeClr val="tx2">
                    <a:lumMod val="90000"/>
                  </a:schemeClr>
                </a:solidFill>
                <a:latin typeface="Calibri"/>
              </a:rPr>
              <a:t>1939</a:t>
            </a:r>
            <a:r>
              <a:rPr lang="it-IT" sz="2900" dirty="0">
                <a:solidFill>
                  <a:schemeClr val="tx2">
                    <a:lumMod val="90000"/>
                  </a:schemeClr>
                </a:solidFill>
                <a:latin typeface="Calibri"/>
              </a:rPr>
              <a:t>: Partecipazione al </a:t>
            </a:r>
            <a:r>
              <a:rPr lang="it-IT" sz="2900" b="1" dirty="0" smtClean="0">
                <a:solidFill>
                  <a:schemeClr val="tx2">
                    <a:lumMod val="90000"/>
                  </a:schemeClr>
                </a:solidFill>
                <a:latin typeface="Calibri"/>
              </a:rPr>
              <a:t>Congresso </a:t>
            </a:r>
            <a:r>
              <a:rPr lang="it-IT" sz="2900" b="1" dirty="0">
                <a:solidFill>
                  <a:schemeClr val="tx2">
                    <a:lumMod val="90000"/>
                  </a:schemeClr>
                </a:solidFill>
                <a:latin typeface="Calibri"/>
              </a:rPr>
              <a:t>di </a:t>
            </a:r>
            <a:r>
              <a:rPr lang="it-IT" sz="2900" b="1" dirty="0" smtClean="0">
                <a:solidFill>
                  <a:schemeClr val="tx2">
                    <a:lumMod val="90000"/>
                  </a:schemeClr>
                </a:solidFill>
                <a:latin typeface="Calibri"/>
              </a:rPr>
              <a:t>Ginevra</a:t>
            </a:r>
            <a:endParaRPr lang="it-IT" sz="2900" dirty="0">
              <a:solidFill>
                <a:schemeClr val="tx2">
                  <a:lumMod val="90000"/>
                </a:schemeClr>
              </a:solidFill>
              <a:latin typeface="Calibri"/>
            </a:endParaRPr>
          </a:p>
        </p:txBody>
      </p:sp>
      <p:sp>
        <p:nvSpPr>
          <p:cNvPr id="7" name="CasellaDiTesto 6"/>
          <p:cNvSpPr txBox="1"/>
          <p:nvPr/>
        </p:nvSpPr>
        <p:spPr>
          <a:xfrm>
            <a:off x="1043608" y="3645024"/>
            <a:ext cx="3312368" cy="1969770"/>
          </a:xfrm>
          <a:prstGeom prst="rect">
            <a:avLst/>
          </a:prstGeom>
          <a:noFill/>
        </p:spPr>
        <p:txBody>
          <a:bodyPr wrap="square" rtlCol="0">
            <a:spAutoFit/>
          </a:bodyPr>
          <a:lstStyle/>
          <a:p>
            <a:r>
              <a:rPr lang="it-IT" sz="2200" b="1" dirty="0" smtClean="0">
                <a:solidFill>
                  <a:schemeClr val="tx2">
                    <a:lumMod val="90000"/>
                  </a:schemeClr>
                </a:solidFill>
              </a:rPr>
              <a:t>TEMI TRATTATI</a:t>
            </a:r>
            <a:r>
              <a:rPr lang="it-IT" sz="2200" dirty="0" smtClean="0">
                <a:solidFill>
                  <a:schemeClr val="tx2">
                    <a:lumMod val="90000"/>
                  </a:schemeClr>
                </a:solidFill>
              </a:rPr>
              <a:t>:</a:t>
            </a:r>
          </a:p>
          <a:p>
            <a:pPr>
              <a:buFont typeface="Wingdings" pitchFamily="2" charset="2"/>
              <a:buChar char="ü"/>
            </a:pPr>
            <a:r>
              <a:rPr lang="it-IT" sz="2400" dirty="0" smtClean="0">
                <a:solidFill>
                  <a:schemeClr val="tx2">
                    <a:lumMod val="90000"/>
                  </a:schemeClr>
                </a:solidFill>
              </a:rPr>
              <a:t> </a:t>
            </a:r>
            <a:r>
              <a:rPr lang="it-IT" sz="2500" dirty="0" smtClean="0">
                <a:solidFill>
                  <a:schemeClr val="tx2">
                    <a:lumMod val="90000"/>
                  </a:schemeClr>
                </a:solidFill>
              </a:rPr>
              <a:t>Uguaglianza dei diritti tra i sessi</a:t>
            </a:r>
          </a:p>
          <a:p>
            <a:pPr>
              <a:buFont typeface="Wingdings" pitchFamily="2" charset="2"/>
              <a:buChar char="ü"/>
            </a:pPr>
            <a:r>
              <a:rPr lang="it-IT" sz="2500" dirty="0" smtClean="0">
                <a:solidFill>
                  <a:schemeClr val="tx2">
                    <a:lumMod val="90000"/>
                  </a:schemeClr>
                </a:solidFill>
              </a:rPr>
              <a:t> Insegnamento</a:t>
            </a:r>
          </a:p>
          <a:p>
            <a:pPr>
              <a:buFont typeface="Wingdings" pitchFamily="2" charset="2"/>
              <a:buChar char="ü"/>
            </a:pPr>
            <a:r>
              <a:rPr lang="it-IT" sz="2500" dirty="0" smtClean="0">
                <a:solidFill>
                  <a:schemeClr val="tx2">
                    <a:lumMod val="90000"/>
                  </a:schemeClr>
                </a:solidFill>
              </a:rPr>
              <a:t> Pace e democrazia</a:t>
            </a:r>
            <a:endParaRPr lang="it-IT" sz="2500" dirty="0">
              <a:solidFill>
                <a:schemeClr val="tx2">
                  <a:lumMod val="90000"/>
                </a:schemeClr>
              </a:solidFill>
            </a:endParaRPr>
          </a:p>
        </p:txBody>
      </p:sp>
      <p:sp>
        <p:nvSpPr>
          <p:cNvPr id="8" name="Titolo 1"/>
          <p:cNvSpPr txBox="1">
            <a:spLocks/>
          </p:cNvSpPr>
          <p:nvPr/>
        </p:nvSpPr>
        <p:spPr>
          <a:xfrm>
            <a:off x="539552" y="404664"/>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Maria </a:t>
            </a:r>
            <a:r>
              <a:rPr kumimoji="0" lang="it-IT" sz="4500" b="1" i="0" u="none" strike="noStrike" kern="1200" cap="none" spc="0" normalizeH="0" baseline="0" noProof="0" dirty="0" err="1" smtClean="0">
                <a:ln>
                  <a:noFill/>
                </a:ln>
                <a:solidFill>
                  <a:schemeClr val="tx2"/>
                </a:solidFill>
                <a:effectLst/>
                <a:uLnTx/>
                <a:uFillTx/>
                <a:latin typeface="Calibri"/>
                <a:ea typeface="+mj-ea"/>
                <a:cs typeface="+mj-cs"/>
              </a:rPr>
              <a:t>Montessori</a:t>
            </a: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 e l’emancipazione femminile</a:t>
            </a:r>
            <a:endParaRPr kumimoji="0" lang="it-IT" sz="4500" b="1" i="0" u="none" strike="noStrike" kern="1200" cap="none" spc="0" normalizeH="0" baseline="0" noProof="0" dirty="0">
              <a:ln>
                <a:noFill/>
              </a:ln>
              <a:solidFill>
                <a:schemeClr val="tx2"/>
              </a:solidFill>
              <a:effectLst/>
              <a:uLnTx/>
              <a:uFillTx/>
              <a:latin typeface="Calibri"/>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strVal val="0"/>
                                          </p:val>
                                        </p:tav>
                                        <p:tav tm="100000">
                                          <p:val>
                                            <p:strVal val="#ppt_w"/>
                                          </p:val>
                                        </p:tav>
                                      </p:tavLst>
                                    </p:anim>
                                    <p:anim calcmode="lin" valueType="num">
                                      <p:cBhvr>
                                        <p:cTn id="14" dur="2000" fill="hold"/>
                                        <p:tgtEl>
                                          <p:spTgt spid="8"/>
                                        </p:tgtEl>
                                        <p:attrNameLst>
                                          <p:attrName>ppt_h</p:attrName>
                                        </p:attrNameLst>
                                      </p:cBhvr>
                                      <p:tavLst>
                                        <p:tav tm="0">
                                          <p:val>
                                            <p:strVal val="0"/>
                                          </p:val>
                                        </p:tav>
                                        <p:tav tm="100000">
                                          <p:val>
                                            <p:strVal val="#ppt_h"/>
                                          </p:val>
                                        </p:tav>
                                      </p:tavLst>
                                    </p:anim>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123728" y="2118628"/>
            <a:ext cx="5421421" cy="446276"/>
          </a:xfrm>
          <a:prstGeom prst="rect">
            <a:avLst/>
          </a:prstGeom>
          <a:noFill/>
        </p:spPr>
        <p:txBody>
          <a:bodyPr wrap="none" rtlCol="0">
            <a:spAutoFit/>
          </a:bodyPr>
          <a:lstStyle/>
          <a:p>
            <a:r>
              <a:rPr lang="it-IT" sz="2300" dirty="0" smtClean="0">
                <a:solidFill>
                  <a:schemeClr val="tx2">
                    <a:lumMod val="90000"/>
                  </a:schemeClr>
                </a:solidFill>
              </a:rPr>
              <a:t>A proposito della pace e dell’</a:t>
            </a:r>
            <a:r>
              <a:rPr lang="it-IT" sz="2300" dirty="0" err="1" smtClean="0">
                <a:solidFill>
                  <a:schemeClr val="tx2">
                    <a:lumMod val="90000"/>
                  </a:schemeClr>
                </a:solidFill>
              </a:rPr>
              <a:t>educazione…</a:t>
            </a:r>
            <a:endParaRPr lang="it-IT" sz="2300" dirty="0">
              <a:solidFill>
                <a:schemeClr val="tx2">
                  <a:lumMod val="90000"/>
                </a:schemeClr>
              </a:solidFill>
            </a:endParaRPr>
          </a:p>
        </p:txBody>
      </p:sp>
      <p:sp>
        <p:nvSpPr>
          <p:cNvPr id="9" name="Rettangolo 8"/>
          <p:cNvSpPr/>
          <p:nvPr/>
        </p:nvSpPr>
        <p:spPr>
          <a:xfrm>
            <a:off x="683568" y="2708920"/>
            <a:ext cx="7776864" cy="3554819"/>
          </a:xfrm>
          <a:prstGeom prst="rect">
            <a:avLst/>
          </a:prstGeom>
        </p:spPr>
        <p:txBody>
          <a:bodyPr wrap="square">
            <a:spAutoFit/>
          </a:bodyPr>
          <a:lstStyle/>
          <a:p>
            <a:pPr algn="ctr"/>
            <a:r>
              <a:rPr lang="it-IT" sz="2300" dirty="0" smtClean="0">
                <a:solidFill>
                  <a:schemeClr val="tx2">
                    <a:lumMod val="90000"/>
                  </a:schemeClr>
                </a:solidFill>
              </a:rPr>
              <a:t>La </a:t>
            </a:r>
            <a:r>
              <a:rPr lang="it-IT" sz="2300" dirty="0" err="1" smtClean="0">
                <a:solidFill>
                  <a:schemeClr val="tx2">
                    <a:lumMod val="90000"/>
                  </a:schemeClr>
                </a:solidFill>
              </a:rPr>
              <a:t>Montessori</a:t>
            </a:r>
            <a:r>
              <a:rPr lang="it-IT" sz="2300" dirty="0" smtClean="0">
                <a:solidFill>
                  <a:schemeClr val="tx2">
                    <a:lumMod val="90000"/>
                  </a:schemeClr>
                </a:solidFill>
              </a:rPr>
              <a:t> afferma che solo una giusta educazione avrebbe prodotto «</a:t>
            </a:r>
            <a:r>
              <a:rPr lang="it-IT" sz="2300" b="1" i="1" dirty="0" smtClean="0">
                <a:solidFill>
                  <a:schemeClr val="tx2">
                    <a:lumMod val="90000"/>
                  </a:schemeClr>
                </a:solidFill>
              </a:rPr>
              <a:t>un tipo di uomo migliore, un uomo dotato di caratteristiche superiori che lo facciano apparire come appartenente ad una nuova razza: il superuomo del quale Nietzsche ebbe il luminoso presentimento</a:t>
            </a:r>
            <a:r>
              <a:rPr lang="it-IT" sz="2300" dirty="0" smtClean="0">
                <a:solidFill>
                  <a:schemeClr val="tx2">
                    <a:lumMod val="90000"/>
                  </a:schemeClr>
                </a:solidFill>
              </a:rPr>
              <a:t>»; durante il suo intervento, la pace considerata come «</a:t>
            </a:r>
            <a:r>
              <a:rPr lang="it-IT" sz="2300" b="1" i="1" dirty="0" smtClean="0">
                <a:solidFill>
                  <a:schemeClr val="tx2">
                    <a:lumMod val="90000"/>
                  </a:schemeClr>
                </a:solidFill>
              </a:rPr>
              <a:t>il trionfo della giustizia e dell'amore tra gli uomini: essa indica un mondo migliore ove regna l'armonia</a:t>
            </a:r>
            <a:r>
              <a:rPr lang="it-IT" sz="2300" dirty="0" smtClean="0">
                <a:solidFill>
                  <a:schemeClr val="tx2">
                    <a:lumMod val="90000"/>
                  </a:schemeClr>
                </a:solidFill>
              </a:rPr>
              <a:t>»</a:t>
            </a:r>
          </a:p>
          <a:p>
            <a:endParaRPr lang="it-IT" dirty="0">
              <a:solidFill>
                <a:schemeClr val="tx2">
                  <a:lumMod val="90000"/>
                </a:schemeClr>
              </a:solidFill>
            </a:endParaRPr>
          </a:p>
        </p:txBody>
      </p:sp>
      <p:sp>
        <p:nvSpPr>
          <p:cNvPr id="5" name="Titolo 1"/>
          <p:cNvSpPr txBox="1">
            <a:spLocks/>
          </p:cNvSpPr>
          <p:nvPr/>
        </p:nvSpPr>
        <p:spPr>
          <a:xfrm>
            <a:off x="539552" y="404664"/>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Maria </a:t>
            </a:r>
            <a:r>
              <a:rPr kumimoji="0" lang="it-IT" sz="4500" b="1" i="0" u="none" strike="noStrike" kern="1200" cap="none" spc="0" normalizeH="0" baseline="0" noProof="0" dirty="0" err="1" smtClean="0">
                <a:ln>
                  <a:noFill/>
                </a:ln>
                <a:solidFill>
                  <a:schemeClr val="tx2"/>
                </a:solidFill>
                <a:effectLst/>
                <a:uLnTx/>
                <a:uFillTx/>
                <a:latin typeface="Calibri"/>
                <a:ea typeface="+mj-ea"/>
                <a:cs typeface="+mj-cs"/>
              </a:rPr>
              <a:t>Montessori</a:t>
            </a: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 e l’emancipazione femminile</a:t>
            </a:r>
            <a:endParaRPr kumimoji="0" lang="it-IT" sz="4500" b="1" i="0" u="none" strike="noStrike" kern="1200" cap="none" spc="0" normalizeH="0" baseline="0" noProof="0" dirty="0">
              <a:ln>
                <a:noFill/>
              </a:ln>
              <a:solidFill>
                <a:schemeClr val="tx2"/>
              </a:solidFill>
              <a:effectLst/>
              <a:uLnTx/>
              <a:uFillTx/>
              <a:latin typeface="Calibri"/>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0"/>
                                          </p:val>
                                        </p:tav>
                                        <p:tav tm="100000">
                                          <p:val>
                                            <p:strVal val="#ppt_w"/>
                                          </p:val>
                                        </p:tav>
                                      </p:tavLst>
                                    </p:anim>
                                    <p:anim calcmode="lin" valueType="num">
                                      <p:cBhvr>
                                        <p:cTn id="8" dur="2000" fill="hold"/>
                                        <p:tgtEl>
                                          <p:spTgt spid="5"/>
                                        </p:tgtEl>
                                        <p:attrNameLst>
                                          <p:attrName>ppt_h</p:attrName>
                                        </p:attrNameLst>
                                      </p:cBhvr>
                                      <p:tavLst>
                                        <p:tav tm="0">
                                          <p:val>
                                            <p:str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p:nvPr/>
        </p:nvSpPr>
        <p:spPr>
          <a:xfrm>
            <a:off x="914216" y="5044980"/>
            <a:ext cx="7315561" cy="976308"/>
          </a:xfrm>
          <a:prstGeom prst="rect">
            <a:avLst/>
          </a:prstGeom>
          <a:noFill/>
          <a:ln>
            <a:noFill/>
          </a:ln>
        </p:spPr>
        <p:txBody>
          <a:bodyPr vert="horz" wrap="square" lIns="82945" tIns="41473" rIns="82945" bIns="41473" anchor="t" anchorCtr="0" compatLnSpc="1">
            <a:spAutoFit/>
          </a:bodyPr>
          <a:lstStyle/>
          <a:p>
            <a:pPr algn="ctr" defTabSz="829452">
              <a:defRPr sz="1800" b="0" i="0" u="none" strike="noStrike" kern="0" cap="none" spc="0" baseline="0">
                <a:solidFill>
                  <a:srgbClr val="000000"/>
                </a:solidFill>
                <a:uFillTx/>
              </a:defRPr>
            </a:pPr>
            <a:r>
              <a:rPr lang="it-IT" sz="2900" dirty="0" smtClean="0">
                <a:solidFill>
                  <a:schemeClr val="accent3">
                    <a:lumMod val="50000"/>
                  </a:schemeClr>
                </a:solidFill>
                <a:latin typeface="Calibri"/>
              </a:rPr>
              <a:t>Inizio della crisi e </a:t>
            </a:r>
            <a:r>
              <a:rPr lang="it-IT" sz="2900" dirty="0" err="1">
                <a:solidFill>
                  <a:schemeClr val="accent3">
                    <a:lumMod val="50000"/>
                  </a:schemeClr>
                </a:solidFill>
                <a:latin typeface="Calibri"/>
              </a:rPr>
              <a:t>incrinamento</a:t>
            </a:r>
            <a:r>
              <a:rPr lang="it-IT" sz="2900" dirty="0">
                <a:solidFill>
                  <a:schemeClr val="accent3">
                    <a:lumMod val="50000"/>
                  </a:schemeClr>
                </a:solidFill>
                <a:latin typeface="Calibri"/>
              </a:rPr>
              <a:t> del rapporto con il </a:t>
            </a:r>
            <a:r>
              <a:rPr lang="it-IT" sz="2900" b="1" dirty="0">
                <a:solidFill>
                  <a:schemeClr val="accent3">
                    <a:lumMod val="50000"/>
                  </a:schemeClr>
                </a:solidFill>
                <a:latin typeface="Calibri"/>
              </a:rPr>
              <a:t>Fascismo</a:t>
            </a:r>
          </a:p>
        </p:txBody>
      </p:sp>
      <p:cxnSp>
        <p:nvCxnSpPr>
          <p:cNvPr id="5" name="Connettore 2 4"/>
          <p:cNvCxnSpPr/>
          <p:nvPr/>
        </p:nvCxnSpPr>
        <p:spPr>
          <a:xfrm>
            <a:off x="4427984" y="3817289"/>
            <a:ext cx="0" cy="979863"/>
          </a:xfrm>
          <a:prstGeom prst="straightConnector1">
            <a:avLst/>
          </a:prstGeom>
          <a:noFill/>
          <a:ln w="38103">
            <a:solidFill>
              <a:schemeClr val="accent2">
                <a:lumMod val="75000"/>
              </a:schemeClr>
            </a:solidFill>
            <a:prstDash val="solid"/>
            <a:tailEnd type="arrow"/>
          </a:ln>
        </p:spPr>
      </p:cxnSp>
      <p:sp>
        <p:nvSpPr>
          <p:cNvPr id="6" name="Ovale 5"/>
          <p:cNvSpPr/>
          <p:nvPr/>
        </p:nvSpPr>
        <p:spPr>
          <a:xfrm>
            <a:off x="3131840" y="2708920"/>
            <a:ext cx="2520280" cy="936104"/>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chemeClr val="accent2">
                    <a:lumMod val="50000"/>
                  </a:schemeClr>
                </a:solidFill>
              </a:rPr>
              <a:t>Educazione</a:t>
            </a:r>
            <a:endParaRPr lang="it-IT" sz="2200" b="1" dirty="0">
              <a:solidFill>
                <a:schemeClr val="accent2">
                  <a:lumMod val="50000"/>
                </a:schemeClr>
              </a:solidFill>
            </a:endParaRPr>
          </a:p>
        </p:txBody>
      </p:sp>
      <p:sp>
        <p:nvSpPr>
          <p:cNvPr id="7" name="Ovale 6"/>
          <p:cNvSpPr/>
          <p:nvPr/>
        </p:nvSpPr>
        <p:spPr>
          <a:xfrm>
            <a:off x="755576" y="2276872"/>
            <a:ext cx="2808312" cy="100811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2">
                    <a:lumMod val="50000"/>
                  </a:schemeClr>
                </a:solidFill>
              </a:rPr>
              <a:t>Uguaglianza dei diritti tra i sessi</a:t>
            </a:r>
            <a:endParaRPr lang="it-IT" sz="2000" b="1" dirty="0">
              <a:solidFill>
                <a:schemeClr val="accent2">
                  <a:lumMod val="50000"/>
                </a:schemeClr>
              </a:solidFill>
            </a:endParaRPr>
          </a:p>
        </p:txBody>
      </p:sp>
      <p:sp>
        <p:nvSpPr>
          <p:cNvPr id="8" name="Ovale 7"/>
          <p:cNvSpPr/>
          <p:nvPr/>
        </p:nvSpPr>
        <p:spPr>
          <a:xfrm>
            <a:off x="5220072" y="2276872"/>
            <a:ext cx="2664296" cy="936104"/>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chemeClr val="accent2">
                    <a:lumMod val="50000"/>
                  </a:schemeClr>
                </a:solidFill>
              </a:rPr>
              <a:t>Libertà e pace</a:t>
            </a:r>
            <a:endParaRPr lang="it-IT" sz="2200" b="1" dirty="0">
              <a:solidFill>
                <a:schemeClr val="accent2">
                  <a:lumMod val="50000"/>
                </a:schemeClr>
              </a:solidFill>
            </a:endParaRPr>
          </a:p>
        </p:txBody>
      </p:sp>
      <p:sp>
        <p:nvSpPr>
          <p:cNvPr id="9" name="Titolo 1"/>
          <p:cNvSpPr txBox="1">
            <a:spLocks/>
          </p:cNvSpPr>
          <p:nvPr/>
        </p:nvSpPr>
        <p:spPr>
          <a:xfrm>
            <a:off x="539552" y="404664"/>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Maria </a:t>
            </a:r>
            <a:r>
              <a:rPr kumimoji="0" lang="it-IT" sz="4500" b="1" i="0" u="none" strike="noStrike" kern="1200" cap="none" spc="0" normalizeH="0" baseline="0" noProof="0" dirty="0" err="1" smtClean="0">
                <a:ln>
                  <a:noFill/>
                </a:ln>
                <a:solidFill>
                  <a:schemeClr val="tx2"/>
                </a:solidFill>
                <a:effectLst/>
                <a:uLnTx/>
                <a:uFillTx/>
                <a:latin typeface="Calibri"/>
                <a:ea typeface="+mj-ea"/>
                <a:cs typeface="+mj-cs"/>
              </a:rPr>
              <a:t>Montessori</a:t>
            </a:r>
            <a:r>
              <a:rPr kumimoji="0" lang="it-IT" sz="4500" b="1" i="0" u="none" strike="noStrike" kern="1200" cap="none" spc="0" normalizeH="0" baseline="0" noProof="0" dirty="0" smtClean="0">
                <a:ln>
                  <a:noFill/>
                </a:ln>
                <a:solidFill>
                  <a:schemeClr val="tx2"/>
                </a:solidFill>
                <a:effectLst/>
                <a:uLnTx/>
                <a:uFillTx/>
                <a:latin typeface="Calibri"/>
                <a:ea typeface="+mj-ea"/>
                <a:cs typeface="+mj-cs"/>
              </a:rPr>
              <a:t> e l’emancipazione femminile</a:t>
            </a:r>
            <a:endParaRPr kumimoji="0" lang="it-IT" sz="4500" b="1" i="0" u="none" strike="noStrike" kern="1200" cap="none" spc="0" normalizeH="0" baseline="0" noProof="0" dirty="0">
              <a:ln>
                <a:noFill/>
              </a:ln>
              <a:solidFill>
                <a:schemeClr val="tx2"/>
              </a:solidFill>
              <a:effectLst/>
              <a:uLnTx/>
              <a:uFillTx/>
              <a:latin typeface="Calibri"/>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strVal val="0"/>
                                          </p:val>
                                        </p:tav>
                                        <p:tav tm="100000">
                                          <p:val>
                                            <p:strVal val="#ppt_w"/>
                                          </p:val>
                                        </p:tav>
                                      </p:tavLst>
                                    </p:anim>
                                    <p:anim calcmode="lin" valueType="num">
                                      <p:cBhvr>
                                        <p:cTn id="18" dur="2000" fill="hold"/>
                                        <p:tgtEl>
                                          <p:spTgt spid="9"/>
                                        </p:tgtEl>
                                        <p:attrNameLst>
                                          <p:attrName>ppt_h</p:attrName>
                                        </p:attrNameLst>
                                      </p:cBhvr>
                                      <p:tavLst>
                                        <p:tav tm="0">
                                          <p:val>
                                            <p:strVal val="0"/>
                                          </p:val>
                                        </p:tav>
                                        <p:tav tm="100000">
                                          <p:val>
                                            <p:strVal val="#ppt_h"/>
                                          </p:val>
                                        </p:tav>
                                      </p:tavLst>
                                    </p:anim>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24078"/>
            <a:ext cx="7200800" cy="699309"/>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4000" b="1" dirty="0">
                <a:solidFill>
                  <a:srgbClr val="FFFFFF"/>
                </a:solidFill>
                <a:latin typeface="Calibri"/>
              </a:rPr>
              <a:t>La </a:t>
            </a:r>
            <a:r>
              <a:rPr lang="it-IT" sz="4000" b="1" dirty="0" err="1">
                <a:solidFill>
                  <a:srgbClr val="FFFFFF"/>
                </a:solidFill>
                <a:latin typeface="Calibri"/>
              </a:rPr>
              <a:t>Montessori</a:t>
            </a:r>
            <a:r>
              <a:rPr lang="it-IT" sz="4000" b="1" dirty="0">
                <a:solidFill>
                  <a:srgbClr val="FFFFFF"/>
                </a:solidFill>
                <a:latin typeface="Calibri"/>
              </a:rPr>
              <a:t> e il Fascismo</a:t>
            </a:r>
            <a:endParaRPr lang="it-IT" sz="4000" b="1" dirty="0">
              <a:solidFill>
                <a:srgbClr val="FFFFFF"/>
              </a:solidFill>
              <a:latin typeface="Calibri"/>
            </a:endParaRPr>
          </a:p>
        </p:txBody>
      </p:sp>
      <p:pic>
        <p:nvPicPr>
          <p:cNvPr id="3" name="Immagine 2" descr="maria_montessori_filmR375_24giu10.jpg"/>
          <p:cNvPicPr>
            <a:picLocks noChangeAspect="1"/>
          </p:cNvPicPr>
          <p:nvPr/>
        </p:nvPicPr>
        <p:blipFill>
          <a:blip r:embed="rId3" cstate="print"/>
          <a:stretch>
            <a:fillRect/>
          </a:stretch>
        </p:blipFill>
        <p:spPr>
          <a:xfrm>
            <a:off x="4180096" y="1273299"/>
            <a:ext cx="4610650" cy="3135571"/>
          </a:xfrm>
          <a:prstGeom prst="rect">
            <a:avLst/>
          </a:prstGeom>
          <a:noFill/>
          <a:ln>
            <a:noFill/>
          </a:ln>
        </p:spPr>
      </p:pic>
      <p:sp>
        <p:nvSpPr>
          <p:cNvPr id="4" name="CasellaDiTesto 3"/>
          <p:cNvSpPr txBox="1"/>
          <p:nvPr/>
        </p:nvSpPr>
        <p:spPr>
          <a:xfrm>
            <a:off x="195731" y="1665243"/>
            <a:ext cx="3723099" cy="2361303"/>
          </a:xfrm>
          <a:prstGeom prst="rect">
            <a:avLst/>
          </a:prstGeom>
          <a:noFill/>
          <a:ln>
            <a:noFill/>
          </a:ln>
        </p:spPr>
        <p:txBody>
          <a:bodyPr vert="horz" wrap="square" lIns="82945" tIns="41473" rIns="82945" bIns="41473" anchor="t" anchorCtr="0" compatLnSpc="1">
            <a:spAutoFit/>
          </a:bodyPr>
          <a:lstStyle/>
          <a:p>
            <a:pPr algn="just" defTabSz="829452">
              <a:buSzPct val="100000"/>
              <a:defRPr sz="1800" b="0" i="0" u="none" strike="noStrike" kern="0" cap="none" spc="0" baseline="0">
                <a:solidFill>
                  <a:srgbClr val="000000"/>
                </a:solidFill>
                <a:uFillTx/>
              </a:defRPr>
            </a:pPr>
            <a:r>
              <a:rPr lang="it-IT" sz="2200" b="1" dirty="0">
                <a:solidFill>
                  <a:srgbClr val="425519"/>
                </a:solidFill>
                <a:latin typeface="Calibri"/>
              </a:rPr>
              <a:t>1924</a:t>
            </a:r>
            <a:r>
              <a:rPr lang="it-IT" sz="2200" dirty="0">
                <a:solidFill>
                  <a:srgbClr val="425519"/>
                </a:solidFill>
                <a:latin typeface="Calibri"/>
              </a:rPr>
              <a:t>:</a:t>
            </a:r>
            <a:r>
              <a:rPr lang="it-IT" sz="2200" dirty="0">
                <a:solidFill>
                  <a:srgbClr val="FEF0CE"/>
                </a:solidFill>
                <a:latin typeface="Calibri"/>
              </a:rPr>
              <a:t> - Viene fondato l’ente morale Opera </a:t>
            </a:r>
            <a:r>
              <a:rPr lang="it-IT" sz="2200" dirty="0" err="1">
                <a:solidFill>
                  <a:srgbClr val="FEF0CE"/>
                </a:solidFill>
                <a:latin typeface="Calibri"/>
              </a:rPr>
              <a:t>Montessori</a:t>
            </a:r>
            <a:r>
              <a:rPr lang="it-IT" sz="2200" dirty="0">
                <a:solidFill>
                  <a:srgbClr val="FEF0CE"/>
                </a:solidFill>
                <a:latin typeface="Calibri"/>
              </a:rPr>
              <a:t>;</a:t>
            </a:r>
            <a:endParaRPr lang="it-IT" sz="2200" dirty="0">
              <a:solidFill>
                <a:srgbClr val="FEF0CE"/>
              </a:solidFill>
              <a:latin typeface="Calibri"/>
            </a:endParaRPr>
          </a:p>
          <a:p>
            <a:pPr algn="just" defTabSz="829452">
              <a:defRPr sz="1800" b="0" i="0" u="none" strike="noStrike" kern="0" cap="none" spc="0" baseline="0">
                <a:solidFill>
                  <a:srgbClr val="000000"/>
                </a:solidFill>
                <a:uFillTx/>
              </a:defRPr>
            </a:pPr>
            <a:r>
              <a:rPr lang="it-IT" sz="2200" dirty="0">
                <a:solidFill>
                  <a:srgbClr val="FEF0CE"/>
                </a:solidFill>
                <a:latin typeface="Calibri"/>
              </a:rPr>
              <a:t>- Inchiesta di Mussolini sulle scuole </a:t>
            </a:r>
            <a:r>
              <a:rPr lang="it-IT" sz="2200" dirty="0" err="1">
                <a:solidFill>
                  <a:srgbClr val="FEF0CE"/>
                </a:solidFill>
                <a:latin typeface="Calibri"/>
              </a:rPr>
              <a:t>montessori</a:t>
            </a:r>
            <a:r>
              <a:rPr lang="it-IT" sz="2200" dirty="0">
                <a:solidFill>
                  <a:srgbClr val="FEF0CE"/>
                </a:solidFill>
                <a:latin typeface="Calibri"/>
              </a:rPr>
              <a:t> all’estero;</a:t>
            </a:r>
          </a:p>
          <a:p>
            <a:pPr algn="just" defTabSz="829452">
              <a:buSzPct val="100000"/>
              <a:buFont typeface="Wingdings" pitchFamily="2"/>
              <a:buChar char="ü"/>
              <a:defRPr sz="1800" b="0" i="0" u="none" strike="noStrike" kern="0" cap="none" spc="0" baseline="0">
                <a:solidFill>
                  <a:srgbClr val="000000"/>
                </a:solidFill>
                <a:uFillTx/>
              </a:defRPr>
            </a:pPr>
            <a:endParaRPr lang="it-IT" sz="1600" dirty="0">
              <a:solidFill>
                <a:srgbClr val="1E1C11"/>
              </a:solidFill>
              <a:latin typeface="Calibri"/>
            </a:endParaRPr>
          </a:p>
          <a:p>
            <a:pPr algn="just" defTabSz="829452">
              <a:defRPr sz="1800" b="0" i="0" u="none" strike="noStrike" kern="0" cap="none" spc="0" baseline="0">
                <a:solidFill>
                  <a:srgbClr val="000000"/>
                </a:solidFill>
                <a:uFillTx/>
              </a:defRPr>
            </a:pPr>
            <a:r>
              <a:rPr lang="it-IT" sz="2200" dirty="0">
                <a:solidFill>
                  <a:srgbClr val="FEF0CE"/>
                </a:solidFill>
                <a:latin typeface="Calibri"/>
              </a:rPr>
              <a:t>Riconoscimento internazionali “Metodo </a:t>
            </a:r>
            <a:r>
              <a:rPr lang="it-IT" sz="2200" dirty="0" err="1">
                <a:solidFill>
                  <a:srgbClr val="FEF0CE"/>
                </a:solidFill>
                <a:latin typeface="Calibri"/>
              </a:rPr>
              <a:t>Montessori</a:t>
            </a:r>
            <a:r>
              <a:rPr lang="it-IT" sz="2200" dirty="0">
                <a:solidFill>
                  <a:srgbClr val="FEF0CE"/>
                </a:solidFill>
                <a:latin typeface="Calibri"/>
              </a:rPr>
              <a:t>”</a:t>
            </a:r>
          </a:p>
        </p:txBody>
      </p:sp>
      <p:sp>
        <p:nvSpPr>
          <p:cNvPr id="5" name="CasellaDiTesto 4"/>
          <p:cNvSpPr txBox="1"/>
          <p:nvPr/>
        </p:nvSpPr>
        <p:spPr>
          <a:xfrm>
            <a:off x="391678" y="4604837"/>
            <a:ext cx="8360638" cy="2115081"/>
          </a:xfrm>
          <a:prstGeom prst="rect">
            <a:avLst/>
          </a:prstGeom>
          <a:noFill/>
          <a:ln>
            <a:noFill/>
          </a:ln>
        </p:spPr>
        <p:txBody>
          <a:bodyPr vert="horz" wrap="square" lIns="82945" tIns="41473" rIns="82945" bIns="41473" anchor="t" anchorCtr="0" compatLnSpc="1">
            <a:spAutoFit/>
          </a:bodyPr>
          <a:lstStyle/>
          <a:p>
            <a:pPr algn="just" defTabSz="829452">
              <a:defRPr sz="1800" b="0" i="0" u="none" strike="noStrike" kern="0" cap="none" spc="0" baseline="0">
                <a:solidFill>
                  <a:srgbClr val="000000"/>
                </a:solidFill>
                <a:uFillTx/>
              </a:defRPr>
            </a:pPr>
            <a:r>
              <a:rPr lang="it-IT" sz="2200" dirty="0">
                <a:solidFill>
                  <a:srgbClr val="FEF0CE"/>
                </a:solidFill>
                <a:latin typeface="Calibri"/>
              </a:rPr>
              <a:t>Il pensiero Montessoriano si accompagnava agli ideali fascisti di ubbidienza e disciplina: “Misteriosa combinazione di crescita individuale e dell’inchinarsi ad una forza superiore, unione a cui tutte le anime individuali aspirano”, ma non l’unione di un individuo con uno stato considerato quale entità astratta (tipico della mentalità fascista), bensì quella con uno stato quale comunità etica, vicino al pensiero </a:t>
            </a:r>
            <a:r>
              <a:rPr lang="it-IT" sz="2200" dirty="0" err="1">
                <a:solidFill>
                  <a:srgbClr val="FEF0CE"/>
                </a:solidFill>
                <a:latin typeface="Calibri"/>
              </a:rPr>
              <a:t>gentiliano</a:t>
            </a:r>
            <a:endParaRPr lang="it-IT" sz="2200" dirty="0">
              <a:solidFill>
                <a:srgbClr val="FEF0CE"/>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54183" y="424079"/>
            <a:ext cx="6035634" cy="1314862"/>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4000" b="1" dirty="0">
                <a:solidFill>
                  <a:schemeClr val="tx2"/>
                </a:solidFill>
                <a:latin typeface="Calibri"/>
              </a:rPr>
              <a:t>La </a:t>
            </a:r>
            <a:r>
              <a:rPr lang="it-IT" sz="4000" b="1" dirty="0" err="1">
                <a:solidFill>
                  <a:schemeClr val="tx2"/>
                </a:solidFill>
                <a:latin typeface="Calibri"/>
              </a:rPr>
              <a:t>Montessori</a:t>
            </a:r>
            <a:r>
              <a:rPr lang="it-IT" sz="4000" b="1" dirty="0">
                <a:solidFill>
                  <a:schemeClr val="tx2"/>
                </a:solidFill>
                <a:latin typeface="Calibri"/>
              </a:rPr>
              <a:t> e il </a:t>
            </a:r>
            <a:r>
              <a:rPr lang="it-IT" sz="4000" b="1" dirty="0" smtClean="0">
                <a:solidFill>
                  <a:schemeClr val="tx2"/>
                </a:solidFill>
                <a:latin typeface="Calibri"/>
              </a:rPr>
              <a:t>Fascismo</a:t>
            </a:r>
            <a:endParaRPr lang="it-IT" sz="4000" b="1" dirty="0">
              <a:solidFill>
                <a:schemeClr val="tx2"/>
              </a:solidFill>
              <a:latin typeface="Calibri"/>
            </a:endParaRPr>
          </a:p>
          <a:p>
            <a:pPr algn="ctr" defTabSz="829452">
              <a:defRPr sz="1800" b="0" i="0" u="none" strike="noStrike" kern="0" cap="none" spc="0" baseline="0">
                <a:solidFill>
                  <a:srgbClr val="000000"/>
                </a:solidFill>
                <a:uFillTx/>
              </a:defRPr>
            </a:pPr>
            <a:r>
              <a:rPr lang="it-IT" sz="4000" b="1" dirty="0">
                <a:solidFill>
                  <a:schemeClr val="tx2"/>
                </a:solidFill>
                <a:latin typeface="Calibri"/>
              </a:rPr>
              <a:t>- L’idillio -</a:t>
            </a:r>
          </a:p>
        </p:txBody>
      </p:sp>
      <p:sp>
        <p:nvSpPr>
          <p:cNvPr id="3" name="CasellaDiTesto 3"/>
          <p:cNvSpPr txBox="1"/>
          <p:nvPr/>
        </p:nvSpPr>
        <p:spPr>
          <a:xfrm>
            <a:off x="-1437211" y="1844824"/>
            <a:ext cx="7250243" cy="4792737"/>
          </a:xfrm>
          <a:prstGeom prst="rect">
            <a:avLst/>
          </a:prstGeom>
          <a:noFill/>
          <a:ln>
            <a:noFill/>
          </a:ln>
        </p:spPr>
        <p:txBody>
          <a:bodyPr vert="horz" wrap="square" lIns="82945" tIns="41473" rIns="82945" bIns="41473" anchor="t" anchorCtr="0" compatLnSpc="1">
            <a:spAutoFit/>
          </a:bodyPr>
          <a:lstStyle/>
          <a:p>
            <a:pPr marL="1658904" lvl="4" algn="just"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Sostegno politico da parte dell’istituzione fascista per l’apertura delle case dei bambini</a:t>
            </a:r>
          </a:p>
          <a:p>
            <a:pPr marL="1658904" lvl="4" algn="just"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 La scuola dell’infanzia: non solo luogo di accoglienza ma anche di sviluppo intellettuale e morale</a:t>
            </a:r>
          </a:p>
          <a:p>
            <a:pPr marL="1658904" lvl="4" algn="just"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 1932: Mario </a:t>
            </a:r>
            <a:r>
              <a:rPr lang="it-IT" sz="2500" dirty="0" err="1">
                <a:solidFill>
                  <a:schemeClr val="tx2">
                    <a:lumMod val="90000"/>
                  </a:schemeClr>
                </a:solidFill>
                <a:latin typeface="Calibri"/>
              </a:rPr>
              <a:t>Montessori</a:t>
            </a:r>
            <a:r>
              <a:rPr lang="it-IT" sz="2500" dirty="0">
                <a:solidFill>
                  <a:schemeClr val="tx2">
                    <a:lumMod val="90000"/>
                  </a:schemeClr>
                </a:solidFill>
                <a:latin typeface="Calibri"/>
              </a:rPr>
              <a:t> fonda l’AMI, Associazione </a:t>
            </a:r>
            <a:r>
              <a:rPr lang="it-IT" sz="2500" dirty="0" err="1">
                <a:solidFill>
                  <a:schemeClr val="tx2">
                    <a:lumMod val="90000"/>
                  </a:schemeClr>
                </a:solidFill>
                <a:latin typeface="Calibri"/>
              </a:rPr>
              <a:t>Montessori</a:t>
            </a:r>
            <a:r>
              <a:rPr lang="it-IT" sz="2500" dirty="0">
                <a:solidFill>
                  <a:schemeClr val="tx2">
                    <a:lumMod val="90000"/>
                  </a:schemeClr>
                </a:solidFill>
                <a:latin typeface="Calibri"/>
              </a:rPr>
              <a:t> Italiana, sostenuto da Gentile, Marconi, Freud e </a:t>
            </a:r>
            <a:r>
              <a:rPr lang="it-IT" sz="2500" dirty="0" err="1">
                <a:solidFill>
                  <a:schemeClr val="tx2">
                    <a:lumMod val="90000"/>
                  </a:schemeClr>
                </a:solidFill>
                <a:latin typeface="Calibri"/>
              </a:rPr>
              <a:t>Piaget</a:t>
            </a:r>
            <a:endParaRPr lang="it-IT" sz="2500" dirty="0">
              <a:solidFill>
                <a:schemeClr val="tx2">
                  <a:lumMod val="90000"/>
                </a:schemeClr>
              </a:solidFill>
              <a:latin typeface="Calibri"/>
            </a:endParaRPr>
          </a:p>
          <a:p>
            <a:pPr marL="1658904" lvl="4" algn="just" defTabSz="829452">
              <a:buSzPct val="100000"/>
              <a:buFont typeface="Wingdings" pitchFamily="2"/>
              <a:buChar char="ü"/>
              <a:defRPr sz="1800" b="0" i="0" u="none" strike="noStrike" kern="0" cap="none" spc="0" baseline="0">
                <a:solidFill>
                  <a:srgbClr val="000000"/>
                </a:solidFill>
                <a:uFillTx/>
              </a:defRPr>
            </a:pPr>
            <a:r>
              <a:rPr lang="it-IT" sz="2500" dirty="0">
                <a:solidFill>
                  <a:schemeClr val="tx2">
                    <a:lumMod val="90000"/>
                  </a:schemeClr>
                </a:solidFill>
                <a:latin typeface="Calibri"/>
              </a:rPr>
              <a:t> La </a:t>
            </a:r>
            <a:r>
              <a:rPr lang="it-IT" sz="2500" dirty="0" err="1">
                <a:solidFill>
                  <a:schemeClr val="tx2">
                    <a:lumMod val="90000"/>
                  </a:schemeClr>
                </a:solidFill>
                <a:latin typeface="Calibri"/>
              </a:rPr>
              <a:t>Montessori</a:t>
            </a:r>
            <a:r>
              <a:rPr lang="it-IT" sz="2500" dirty="0">
                <a:solidFill>
                  <a:schemeClr val="tx2">
                    <a:lumMod val="90000"/>
                  </a:schemeClr>
                </a:solidFill>
                <a:latin typeface="Calibri"/>
              </a:rPr>
              <a:t> riscuote successo: liberazione del bambino</a:t>
            </a:r>
          </a:p>
        </p:txBody>
      </p:sp>
      <p:pic>
        <p:nvPicPr>
          <p:cNvPr id="4" name="Immagine 4" descr="eia.jpeg"/>
          <p:cNvPicPr>
            <a:picLocks noChangeAspect="1"/>
          </p:cNvPicPr>
          <p:nvPr/>
        </p:nvPicPr>
        <p:blipFill>
          <a:blip r:embed="rId3" cstate="print"/>
          <a:srcRect t="5756"/>
          <a:stretch>
            <a:fillRect/>
          </a:stretch>
        </p:blipFill>
        <p:spPr>
          <a:xfrm>
            <a:off x="5836160" y="1959093"/>
            <a:ext cx="3200336" cy="427821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4" descr="OperaBalilla2.jpeg"/>
          <p:cNvPicPr>
            <a:picLocks noChangeAspect="1"/>
          </p:cNvPicPr>
          <p:nvPr/>
        </p:nvPicPr>
        <p:blipFill>
          <a:blip r:embed="rId3" cstate="print"/>
          <a:stretch>
            <a:fillRect/>
          </a:stretch>
        </p:blipFill>
        <p:spPr>
          <a:xfrm>
            <a:off x="7505304" y="0"/>
            <a:ext cx="1638699" cy="2383812"/>
          </a:xfrm>
          <a:prstGeom prst="rect">
            <a:avLst/>
          </a:prstGeom>
          <a:noFill/>
          <a:ln>
            <a:noFill/>
          </a:ln>
        </p:spPr>
      </p:pic>
      <p:sp>
        <p:nvSpPr>
          <p:cNvPr id="3" name="CasellaDiTesto 1"/>
          <p:cNvSpPr txBox="1"/>
          <p:nvPr/>
        </p:nvSpPr>
        <p:spPr>
          <a:xfrm>
            <a:off x="755576" y="260648"/>
            <a:ext cx="6597067" cy="699309"/>
          </a:xfrm>
          <a:prstGeom prst="rect">
            <a:avLst/>
          </a:prstGeom>
          <a:noFill/>
          <a:ln>
            <a:noFill/>
          </a:ln>
        </p:spPr>
        <p:txBody>
          <a:bodyPr vert="horz" wrap="square" lIns="82945" tIns="41473" rIns="82945" bIns="41473" anchor="t" anchorCtr="1" compatLnSpc="1">
            <a:spAutoFit/>
          </a:bodyPr>
          <a:lstStyle/>
          <a:p>
            <a:pPr algn="ctr" defTabSz="829452">
              <a:defRPr sz="1800" b="0" i="0" u="none" strike="noStrike" kern="0" cap="none" spc="0" baseline="0">
                <a:solidFill>
                  <a:srgbClr val="000000"/>
                </a:solidFill>
                <a:uFillTx/>
              </a:defRPr>
            </a:pPr>
            <a:r>
              <a:rPr lang="it-IT" sz="4000" b="1" dirty="0" smtClean="0">
                <a:solidFill>
                  <a:srgbClr val="1E1C11"/>
                </a:solidFill>
                <a:latin typeface="Calibri"/>
              </a:rPr>
              <a:t> </a:t>
            </a:r>
            <a:r>
              <a:rPr lang="it-IT" sz="4000" b="1" dirty="0">
                <a:solidFill>
                  <a:schemeClr val="tx2"/>
                </a:solidFill>
                <a:latin typeface="Calibri"/>
              </a:rPr>
              <a:t>Fascistizzazione della scuola </a:t>
            </a:r>
          </a:p>
        </p:txBody>
      </p:sp>
      <p:sp>
        <p:nvSpPr>
          <p:cNvPr id="4" name="Ovale 2"/>
          <p:cNvSpPr/>
          <p:nvPr/>
        </p:nvSpPr>
        <p:spPr>
          <a:xfrm>
            <a:off x="652951" y="2383812"/>
            <a:ext cx="2743331" cy="91453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D99694"/>
          </a:solidFill>
          <a:ln w="9528">
            <a:solidFill>
              <a:srgbClr val="BE4B48"/>
            </a:solidFill>
            <a:prstDash val="solid"/>
          </a:ln>
          <a:effectLst>
            <a:outerShdw dist="19997" dir="5400000" algn="tl">
              <a:srgbClr val="000000">
                <a:alpha val="38000"/>
              </a:srgbClr>
            </a:outerShdw>
          </a:effectLst>
        </p:spPr>
        <p:txBody>
          <a:bodyPr vert="horz" wrap="square" lIns="82945" tIns="41473" rIns="82945" bIns="41473" anchor="ctr" anchorCtr="1" compatLnSpc="1"/>
          <a:lstStyle/>
          <a:p>
            <a:pPr algn="ctr" defTabSz="829452">
              <a:defRPr sz="1800" b="0" i="0" u="none" strike="noStrike" kern="0" cap="none" spc="0" baseline="0">
                <a:solidFill>
                  <a:srgbClr val="000000"/>
                </a:solidFill>
                <a:uFillTx/>
              </a:defRPr>
            </a:pPr>
            <a:r>
              <a:rPr lang="it-IT" sz="2200" b="1" dirty="0">
                <a:solidFill>
                  <a:srgbClr val="FFFFFF"/>
                </a:solidFill>
                <a:latin typeface="Calibri"/>
              </a:rPr>
              <a:t>MONTESSORI</a:t>
            </a:r>
          </a:p>
        </p:txBody>
      </p:sp>
      <p:sp>
        <p:nvSpPr>
          <p:cNvPr id="5" name="Ovale 3"/>
          <p:cNvSpPr/>
          <p:nvPr/>
        </p:nvSpPr>
        <p:spPr>
          <a:xfrm>
            <a:off x="5094536" y="2383812"/>
            <a:ext cx="2743331" cy="91453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82945" tIns="41473" rIns="82945" bIns="41473" anchor="ctr" anchorCtr="1" compatLnSpc="1"/>
          <a:lstStyle/>
          <a:p>
            <a:pPr algn="ctr" defTabSz="829452">
              <a:defRPr sz="1800" b="0" i="0" u="none" strike="noStrike" kern="0" cap="none" spc="0" baseline="0">
                <a:solidFill>
                  <a:srgbClr val="000000"/>
                </a:solidFill>
                <a:uFillTx/>
              </a:defRPr>
            </a:pPr>
            <a:r>
              <a:rPr lang="it-IT" sz="2200" b="1" dirty="0">
                <a:solidFill>
                  <a:srgbClr val="FFFFFF"/>
                </a:solidFill>
                <a:latin typeface="Calibri"/>
              </a:rPr>
              <a:t>MUSSOLINI</a:t>
            </a:r>
          </a:p>
        </p:txBody>
      </p:sp>
      <p:sp>
        <p:nvSpPr>
          <p:cNvPr id="6" name="CasellaDiTesto 4"/>
          <p:cNvSpPr txBox="1"/>
          <p:nvPr/>
        </p:nvSpPr>
        <p:spPr>
          <a:xfrm>
            <a:off x="456996" y="4030092"/>
            <a:ext cx="3135241" cy="1437973"/>
          </a:xfrm>
          <a:prstGeom prst="rect">
            <a:avLst/>
          </a:prstGeom>
          <a:noFill/>
          <a:ln>
            <a:noFill/>
          </a:ln>
        </p:spPr>
        <p:txBody>
          <a:bodyPr vert="horz" wrap="square" lIns="82945" tIns="41473" rIns="82945" bIns="41473" anchor="t" anchorCtr="0" compatLnSpc="1">
            <a:spAutoFit/>
          </a:bodyPr>
          <a:lstStyle/>
          <a:p>
            <a:pPr algn="just" defTabSz="829452">
              <a:defRPr sz="1800" b="0" i="0" u="none" strike="noStrike" kern="0" cap="none" spc="0" baseline="0">
                <a:solidFill>
                  <a:srgbClr val="000000"/>
                </a:solidFill>
                <a:uFillTx/>
              </a:defRPr>
            </a:pPr>
            <a:r>
              <a:rPr lang="it-IT" sz="2200" dirty="0">
                <a:solidFill>
                  <a:schemeClr val="tx2"/>
                </a:solidFill>
                <a:latin typeface="Calibri"/>
              </a:rPr>
              <a:t>Fanciullo pieno di gioia e di salute che si distingue per la sua calma e AUTODISCIPLINA</a:t>
            </a:r>
          </a:p>
        </p:txBody>
      </p:sp>
      <p:sp>
        <p:nvSpPr>
          <p:cNvPr id="7" name="CasellaDiTesto 5"/>
          <p:cNvSpPr txBox="1"/>
          <p:nvPr/>
        </p:nvSpPr>
        <p:spPr>
          <a:xfrm>
            <a:off x="5094537" y="4016918"/>
            <a:ext cx="2808649" cy="1776527"/>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200" dirty="0">
                <a:solidFill>
                  <a:schemeClr val="tx2">
                    <a:lumMod val="90000"/>
                  </a:schemeClr>
                </a:solidFill>
                <a:latin typeface="Calibri"/>
              </a:rPr>
              <a:t>“Libro e moschetto: fascista perfetto”</a:t>
            </a:r>
          </a:p>
          <a:p>
            <a:pPr defTabSz="829452">
              <a:defRPr sz="1800" b="0" i="0" u="none" strike="noStrike" kern="0" cap="none" spc="0" baseline="0">
                <a:solidFill>
                  <a:srgbClr val="000000"/>
                </a:solidFill>
                <a:uFillTx/>
              </a:defRPr>
            </a:pPr>
            <a:r>
              <a:rPr lang="it-IT" sz="2200" dirty="0">
                <a:solidFill>
                  <a:schemeClr val="tx2">
                    <a:lumMod val="90000"/>
                  </a:schemeClr>
                </a:solidFill>
                <a:latin typeface="Calibri"/>
              </a:rPr>
              <a:t>(Militarizzazione della scuola</a:t>
            </a:r>
            <a:r>
              <a:rPr lang="it-IT" sz="2200" dirty="0" smtClean="0">
                <a:solidFill>
                  <a:schemeClr val="tx2">
                    <a:lumMod val="90000"/>
                  </a:schemeClr>
                </a:solidFill>
                <a:latin typeface="Calibri"/>
              </a:rPr>
              <a:t>) </a:t>
            </a:r>
            <a:r>
              <a:rPr lang="it-IT" sz="2200" dirty="0" smtClean="0">
                <a:solidFill>
                  <a:schemeClr val="tx2">
                    <a:lumMod val="90000"/>
                  </a:schemeClr>
                </a:solidFill>
                <a:latin typeface="Calibri"/>
                <a:sym typeface="Wingdings" pitchFamily="2" charset="2"/>
              </a:rPr>
              <a:t> disciplina imposta</a:t>
            </a:r>
            <a:endParaRPr lang="it-IT" sz="2200" dirty="0">
              <a:solidFill>
                <a:schemeClr val="tx2">
                  <a:lumMod val="90000"/>
                </a:schemeClr>
              </a:solidFill>
              <a:latin typeface="Calibri"/>
            </a:endParaRPr>
          </a:p>
        </p:txBody>
      </p:sp>
      <p:cxnSp>
        <p:nvCxnSpPr>
          <p:cNvPr id="8" name="Connettore 2 6"/>
          <p:cNvCxnSpPr/>
          <p:nvPr/>
        </p:nvCxnSpPr>
        <p:spPr>
          <a:xfrm>
            <a:off x="6466206" y="3379916"/>
            <a:ext cx="0" cy="571677"/>
          </a:xfrm>
          <a:prstGeom prst="straightConnector1">
            <a:avLst/>
          </a:prstGeom>
          <a:noFill/>
          <a:ln w="38103">
            <a:solidFill>
              <a:schemeClr val="accent3">
                <a:lumMod val="50000"/>
              </a:schemeClr>
            </a:solidFill>
            <a:prstDash val="solid"/>
            <a:tailEnd type="arrow"/>
          </a:ln>
        </p:spPr>
      </p:cxnSp>
      <p:cxnSp>
        <p:nvCxnSpPr>
          <p:cNvPr id="9" name="Connettore 2 11"/>
          <p:cNvCxnSpPr/>
          <p:nvPr/>
        </p:nvCxnSpPr>
        <p:spPr>
          <a:xfrm>
            <a:off x="1959303" y="3379916"/>
            <a:ext cx="0" cy="571677"/>
          </a:xfrm>
          <a:prstGeom prst="straightConnector1">
            <a:avLst/>
          </a:prstGeom>
          <a:noFill/>
          <a:ln w="38103">
            <a:solidFill>
              <a:schemeClr val="accent3">
                <a:lumMod val="50000"/>
              </a:schemeClr>
            </a:solidFill>
            <a:prstDash val="solid"/>
            <a:tailEnd type="arrow"/>
          </a:ln>
        </p:spPr>
      </p:cxnSp>
      <p:sp>
        <p:nvSpPr>
          <p:cNvPr id="10" name="CasellaDiTesto 13"/>
          <p:cNvSpPr txBox="1"/>
          <p:nvPr/>
        </p:nvSpPr>
        <p:spPr>
          <a:xfrm>
            <a:off x="456996" y="5893939"/>
            <a:ext cx="6223655" cy="468477"/>
          </a:xfrm>
          <a:prstGeom prst="rect">
            <a:avLst/>
          </a:prstGeom>
          <a:noFill/>
          <a:ln>
            <a:noFill/>
          </a:ln>
        </p:spPr>
        <p:txBody>
          <a:bodyPr vert="horz" wrap="non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500" b="1" dirty="0">
                <a:solidFill>
                  <a:srgbClr val="425519"/>
                </a:solidFill>
                <a:latin typeface="Calibri"/>
              </a:rPr>
              <a:t>1933</a:t>
            </a:r>
            <a:r>
              <a:rPr lang="it-IT" sz="2500" dirty="0">
                <a:solidFill>
                  <a:srgbClr val="425519"/>
                </a:solidFill>
                <a:latin typeface="Calibri"/>
              </a:rPr>
              <a:t>:</a:t>
            </a:r>
            <a:r>
              <a:rPr lang="it-IT" sz="2500" dirty="0">
                <a:solidFill>
                  <a:schemeClr val="tx2">
                    <a:lumMod val="90000"/>
                  </a:schemeClr>
                </a:solidFill>
                <a:latin typeface="Calibri"/>
              </a:rPr>
              <a:t> La Dottoressa dà le dimissioni dall’opera</a:t>
            </a:r>
            <a:endParaRPr lang="it-IT" sz="2500" dirty="0">
              <a:solidFill>
                <a:schemeClr val="tx2">
                  <a:lumMod val="90000"/>
                </a:schemeClr>
              </a:solidFill>
              <a:latin typeface="Calibri"/>
            </a:endParaRPr>
          </a:p>
        </p:txBody>
      </p:sp>
      <p:sp>
        <p:nvSpPr>
          <p:cNvPr id="11" name="CasellaDiTesto 10"/>
          <p:cNvSpPr txBox="1"/>
          <p:nvPr/>
        </p:nvSpPr>
        <p:spPr>
          <a:xfrm>
            <a:off x="755576" y="1484784"/>
            <a:ext cx="6650731" cy="646331"/>
          </a:xfrm>
          <a:prstGeom prst="rect">
            <a:avLst/>
          </a:prstGeom>
          <a:noFill/>
        </p:spPr>
        <p:txBody>
          <a:bodyPr wrap="none" rtlCol="0">
            <a:spAutoFit/>
          </a:bodyPr>
          <a:lstStyle/>
          <a:p>
            <a:r>
              <a:rPr lang="it-IT" dirty="0" smtClean="0"/>
              <a:t>Giovanni Gentile: </a:t>
            </a:r>
            <a:r>
              <a:rPr lang="it-IT" dirty="0" smtClean="0">
                <a:solidFill>
                  <a:schemeClr val="tx2">
                    <a:lumMod val="90000"/>
                  </a:schemeClr>
                </a:solidFill>
              </a:rPr>
              <a:t>ministro della pubblica istruzione e presidente </a:t>
            </a:r>
          </a:p>
          <a:p>
            <a:r>
              <a:rPr lang="it-IT" dirty="0" smtClean="0">
                <a:solidFill>
                  <a:schemeClr val="tx2">
                    <a:lumMod val="90000"/>
                  </a:schemeClr>
                </a:solidFill>
              </a:rPr>
              <a:t>dell’ opera Montessoriana.</a:t>
            </a:r>
            <a:endParaRPr lang="it-IT" dirty="0">
              <a:solidFill>
                <a:schemeClr val="tx2">
                  <a:lumMod val="9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81472" y="404664"/>
            <a:ext cx="7068089" cy="769441"/>
          </a:xfrm>
          <a:prstGeom prst="rect">
            <a:avLst/>
          </a:prstGeom>
          <a:noFill/>
        </p:spPr>
        <p:txBody>
          <a:bodyPr wrap="none" rtlCol="0">
            <a:spAutoFit/>
          </a:bodyPr>
          <a:lstStyle/>
          <a:p>
            <a:r>
              <a:rPr lang="it-IT" sz="3600" dirty="0" smtClean="0"/>
              <a:t> “</a:t>
            </a:r>
            <a:r>
              <a:rPr lang="it-IT" sz="4400" b="1" dirty="0" smtClean="0">
                <a:solidFill>
                  <a:schemeClr val="tx2"/>
                </a:solidFill>
              </a:rPr>
              <a:t>Matrimonio di interesse</a:t>
            </a:r>
            <a:r>
              <a:rPr lang="it-IT" sz="3600" dirty="0" smtClean="0">
                <a:solidFill>
                  <a:schemeClr val="tx2"/>
                </a:solidFill>
              </a:rPr>
              <a:t>”</a:t>
            </a:r>
            <a:endParaRPr lang="it-IT" sz="3600" dirty="0">
              <a:solidFill>
                <a:schemeClr val="tx2"/>
              </a:solidFill>
            </a:endParaRPr>
          </a:p>
        </p:txBody>
      </p:sp>
      <p:sp>
        <p:nvSpPr>
          <p:cNvPr id="3" name="CasellaDiTesto 2"/>
          <p:cNvSpPr txBox="1"/>
          <p:nvPr/>
        </p:nvSpPr>
        <p:spPr>
          <a:xfrm>
            <a:off x="323528" y="1401157"/>
            <a:ext cx="5112568" cy="4247317"/>
          </a:xfrm>
          <a:prstGeom prst="rect">
            <a:avLst/>
          </a:prstGeom>
          <a:noFill/>
        </p:spPr>
        <p:txBody>
          <a:bodyPr wrap="square" rtlCol="0">
            <a:spAutoFit/>
          </a:bodyPr>
          <a:lstStyle/>
          <a:p>
            <a:pPr>
              <a:buFont typeface="Wingdings" pitchFamily="2" charset="2"/>
              <a:buChar char="Ø"/>
            </a:pPr>
            <a:r>
              <a:rPr lang="it-IT" sz="2400" dirty="0" smtClean="0"/>
              <a:t> </a:t>
            </a:r>
            <a:r>
              <a:rPr lang="it-IT" sz="2700" dirty="0" smtClean="0">
                <a:solidFill>
                  <a:schemeClr val="tx2">
                    <a:lumMod val="90000"/>
                  </a:schemeClr>
                </a:solidFill>
              </a:rPr>
              <a:t>Entrambi dal carattere volitivo e autoritario (</a:t>
            </a:r>
            <a:r>
              <a:rPr lang="it-IT" sz="2700" i="1" dirty="0" smtClean="0">
                <a:solidFill>
                  <a:schemeClr val="tx2">
                    <a:lumMod val="90000"/>
                  </a:schemeClr>
                </a:solidFill>
              </a:rPr>
              <a:t>odi </a:t>
            </a:r>
            <a:r>
              <a:rPr lang="it-IT" sz="2700" i="1" dirty="0" err="1" smtClean="0">
                <a:solidFill>
                  <a:schemeClr val="tx2">
                    <a:lumMod val="90000"/>
                  </a:schemeClr>
                </a:solidFill>
              </a:rPr>
              <a:t>et</a:t>
            </a:r>
            <a:r>
              <a:rPr lang="it-IT" sz="2700" i="1" dirty="0" smtClean="0">
                <a:solidFill>
                  <a:schemeClr val="tx2">
                    <a:lumMod val="90000"/>
                  </a:schemeClr>
                </a:solidFill>
              </a:rPr>
              <a:t> amo</a:t>
            </a:r>
            <a:r>
              <a:rPr lang="it-IT" sz="2700" dirty="0" smtClean="0">
                <a:solidFill>
                  <a:schemeClr val="tx2">
                    <a:lumMod val="90000"/>
                  </a:schemeClr>
                </a:solidFill>
              </a:rPr>
              <a:t>), stesso background;</a:t>
            </a:r>
          </a:p>
          <a:p>
            <a:pPr>
              <a:buFont typeface="Wingdings" pitchFamily="2" charset="2"/>
              <a:buChar char="Ø"/>
            </a:pPr>
            <a:r>
              <a:rPr lang="it-IT" sz="2700" dirty="0" smtClean="0">
                <a:solidFill>
                  <a:schemeClr val="tx2">
                    <a:lumMod val="90000"/>
                  </a:schemeClr>
                </a:solidFill>
              </a:rPr>
              <a:t> Diversi punti di vista sull’educazione del bambino (metodo);</a:t>
            </a:r>
          </a:p>
          <a:p>
            <a:pPr>
              <a:buFont typeface="Wingdings" pitchFamily="2" charset="2"/>
              <a:buChar char="Ø"/>
            </a:pPr>
            <a:r>
              <a:rPr lang="it-IT" sz="2700" dirty="0" smtClean="0">
                <a:solidFill>
                  <a:schemeClr val="tx2">
                    <a:lumMod val="90000"/>
                  </a:schemeClr>
                </a:solidFill>
              </a:rPr>
              <a:t> Voglia di emancipazione femminile, pace e libertà, ideali non condivisi dal fascismo (donna massaia)</a:t>
            </a:r>
          </a:p>
        </p:txBody>
      </p:sp>
      <p:pic>
        <p:nvPicPr>
          <p:cNvPr id="4" name="Immagine 3" descr="opposti.jpg"/>
          <p:cNvPicPr>
            <a:picLocks noChangeAspect="1"/>
          </p:cNvPicPr>
          <p:nvPr/>
        </p:nvPicPr>
        <p:blipFill>
          <a:blip r:embed="rId3" cstate="print"/>
          <a:stretch>
            <a:fillRect/>
          </a:stretch>
        </p:blipFill>
        <p:spPr>
          <a:xfrm>
            <a:off x="5652120" y="1556792"/>
            <a:ext cx="3072384" cy="24597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180" y="450538"/>
            <a:ext cx="6121188" cy="1754326"/>
          </a:xfrm>
          <a:prstGeom prst="rect">
            <a:avLst/>
          </a:prstGeom>
          <a:noFill/>
        </p:spPr>
        <p:txBody>
          <a:bodyPr wrap="square" rtlCol="0">
            <a:spAutoFit/>
          </a:bodyPr>
          <a:lstStyle/>
          <a:p>
            <a:r>
              <a:rPr lang="it-IT" sz="5400" b="1" dirty="0" smtClean="0">
                <a:solidFill>
                  <a:schemeClr val="tx1">
                    <a:lumMod val="95000"/>
                  </a:schemeClr>
                </a:solidFill>
              </a:rPr>
              <a:t>GRAZIE PER L’ATTENZIONE!</a:t>
            </a:r>
            <a:endParaRPr lang="it-IT" sz="5400" b="1" dirty="0">
              <a:solidFill>
                <a:schemeClr val="tx1">
                  <a:lumMod val="95000"/>
                </a:schemeClr>
              </a:solidFill>
            </a:endParaRPr>
          </a:p>
        </p:txBody>
      </p:sp>
      <p:pic>
        <p:nvPicPr>
          <p:cNvPr id="3" name="Immagine 2" descr="20151006_223251.jpg"/>
          <p:cNvPicPr>
            <a:picLocks noChangeAspect="1"/>
          </p:cNvPicPr>
          <p:nvPr/>
        </p:nvPicPr>
        <p:blipFill>
          <a:blip r:embed="rId3" cstate="print"/>
          <a:stretch>
            <a:fillRect/>
          </a:stretch>
        </p:blipFill>
        <p:spPr>
          <a:xfrm>
            <a:off x="755576" y="2204864"/>
            <a:ext cx="5292080" cy="3969060"/>
          </a:xfrm>
          <a:prstGeom prst="rect">
            <a:avLst/>
          </a:prstGeom>
        </p:spPr>
      </p:pic>
      <p:sp>
        <p:nvSpPr>
          <p:cNvPr id="4" name="CasellaDiTesto 3"/>
          <p:cNvSpPr txBox="1"/>
          <p:nvPr/>
        </p:nvSpPr>
        <p:spPr>
          <a:xfrm>
            <a:off x="6047656" y="2676713"/>
            <a:ext cx="2772816" cy="3016210"/>
          </a:xfrm>
          <a:prstGeom prst="rect">
            <a:avLst/>
          </a:prstGeom>
          <a:noFill/>
        </p:spPr>
        <p:txBody>
          <a:bodyPr wrap="square" rtlCol="0">
            <a:spAutoFit/>
          </a:bodyPr>
          <a:lstStyle/>
          <a:p>
            <a:r>
              <a:rPr lang="it-IT" sz="2000" dirty="0" smtClean="0"/>
              <a:t>A cura di:</a:t>
            </a:r>
          </a:p>
          <a:p>
            <a:endParaRPr lang="it-IT" sz="2000" dirty="0" smtClean="0"/>
          </a:p>
          <a:p>
            <a:pPr>
              <a:lnSpc>
                <a:spcPct val="150000"/>
              </a:lnSpc>
            </a:pPr>
            <a:r>
              <a:rPr lang="it-IT" sz="2000" dirty="0" smtClean="0"/>
              <a:t>Laura Allegra</a:t>
            </a:r>
          </a:p>
          <a:p>
            <a:pPr>
              <a:lnSpc>
                <a:spcPct val="150000"/>
              </a:lnSpc>
            </a:pPr>
            <a:r>
              <a:rPr lang="it-IT" sz="2000" dirty="0" smtClean="0"/>
              <a:t>Claudio Pio Clemente</a:t>
            </a:r>
          </a:p>
          <a:p>
            <a:pPr>
              <a:lnSpc>
                <a:spcPct val="150000"/>
              </a:lnSpc>
            </a:pPr>
            <a:r>
              <a:rPr lang="it-IT" sz="2000" dirty="0" smtClean="0"/>
              <a:t>Marianna </a:t>
            </a:r>
            <a:r>
              <a:rPr lang="it-IT" sz="2000" dirty="0" err="1" smtClean="0"/>
              <a:t>Davidde</a:t>
            </a:r>
            <a:endParaRPr lang="it-IT" sz="2000" dirty="0" smtClean="0"/>
          </a:p>
          <a:p>
            <a:pPr>
              <a:lnSpc>
                <a:spcPct val="150000"/>
              </a:lnSpc>
            </a:pPr>
            <a:r>
              <a:rPr lang="it-IT" sz="2000" dirty="0"/>
              <a:t>Tiziana </a:t>
            </a:r>
            <a:r>
              <a:rPr lang="it-IT" sz="2000" dirty="0" smtClean="0"/>
              <a:t>Elvezio</a:t>
            </a:r>
          </a:p>
          <a:p>
            <a:pPr>
              <a:lnSpc>
                <a:spcPct val="150000"/>
              </a:lnSpc>
            </a:pPr>
            <a:r>
              <a:rPr lang="it-IT" sz="2000" dirty="0" smtClean="0"/>
              <a:t>Diana </a:t>
            </a:r>
            <a:r>
              <a:rPr lang="it-IT" sz="2000" dirty="0" err="1" smtClean="0"/>
              <a:t>Fanzini</a:t>
            </a:r>
            <a:endParaRPr lang="it-IT"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1800" decel="100000" fill="hold"/>
                                        <p:tgtEl>
                                          <p:spTgt spid="4"/>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Maria-Montessori-casa-dei-bambini.jpg"/>
          <p:cNvPicPr>
            <a:picLocks noChangeAspect="1"/>
          </p:cNvPicPr>
          <p:nvPr/>
        </p:nvPicPr>
        <p:blipFill>
          <a:blip r:embed="rId3" cstate="print"/>
          <a:stretch>
            <a:fillRect/>
          </a:stretch>
        </p:blipFill>
        <p:spPr>
          <a:xfrm>
            <a:off x="4427985" y="2996952"/>
            <a:ext cx="3757172" cy="3120905"/>
          </a:xfrm>
          <a:prstGeom prst="rect">
            <a:avLst/>
          </a:prstGeom>
          <a:noFill/>
          <a:ln>
            <a:noFill/>
          </a:ln>
        </p:spPr>
      </p:pic>
      <p:sp>
        <p:nvSpPr>
          <p:cNvPr id="4" name="Segnaposto testo 2"/>
          <p:cNvSpPr txBox="1">
            <a:spLocks noGrp="1"/>
          </p:cNvSpPr>
          <p:nvPr>
            <p:ph type="body" idx="4294967295"/>
          </p:nvPr>
        </p:nvSpPr>
        <p:spPr>
          <a:xfrm>
            <a:off x="0" y="3573463"/>
            <a:ext cx="3263900" cy="1662112"/>
          </a:xfrm>
        </p:spPr>
        <p:txBody>
          <a:bodyPr>
            <a:normAutofit lnSpcReduction="10000"/>
          </a:bodyPr>
          <a:lstStyle/>
          <a:p>
            <a:pPr algn="r"/>
            <a:r>
              <a:rPr lang="it-IT" sz="3300" b="1" i="1" dirty="0" smtClean="0">
                <a:solidFill>
                  <a:schemeClr val="tx2"/>
                </a:solidFill>
                <a:latin typeface="Calibri"/>
              </a:rPr>
              <a:t>Medico</a:t>
            </a:r>
            <a:endParaRPr lang="it-IT" sz="3300" b="1" dirty="0" smtClean="0">
              <a:solidFill>
                <a:schemeClr val="tx2"/>
              </a:solidFill>
              <a:latin typeface="Calibri"/>
            </a:endParaRPr>
          </a:p>
          <a:p>
            <a:pPr lvl="0" algn="r"/>
            <a:r>
              <a:rPr lang="it-IT" sz="3300" b="1" i="1" dirty="0" smtClean="0">
                <a:solidFill>
                  <a:schemeClr val="tx2"/>
                </a:solidFill>
                <a:latin typeface="Calibri"/>
              </a:rPr>
              <a:t>Filosofa</a:t>
            </a:r>
            <a:endParaRPr lang="it-IT" sz="3300" b="1" i="1" dirty="0">
              <a:solidFill>
                <a:schemeClr val="tx2"/>
              </a:solidFill>
              <a:latin typeface="Calibri"/>
            </a:endParaRPr>
          </a:p>
          <a:p>
            <a:pPr algn="r"/>
            <a:r>
              <a:rPr lang="it-IT" sz="3300" b="1" i="1" dirty="0" smtClean="0">
                <a:solidFill>
                  <a:schemeClr val="tx2"/>
                </a:solidFill>
                <a:latin typeface="Calibri"/>
              </a:rPr>
              <a:t>Educatrice</a:t>
            </a:r>
          </a:p>
          <a:p>
            <a:pPr lvl="0" algn="r"/>
            <a:endParaRPr lang="it-IT" sz="3300" b="1" i="1" dirty="0" smtClean="0">
              <a:solidFill>
                <a:schemeClr val="tx2"/>
              </a:solidFill>
              <a:latin typeface="Calibri"/>
            </a:endParaRPr>
          </a:p>
          <a:p>
            <a:pPr lvl="0" algn="r">
              <a:buNone/>
            </a:pPr>
            <a:endParaRPr lang="it-IT" sz="3300" b="1" i="1" dirty="0">
              <a:solidFill>
                <a:schemeClr val="tx2"/>
              </a:solidFill>
              <a:latin typeface="Calibri"/>
            </a:endParaRPr>
          </a:p>
        </p:txBody>
      </p:sp>
      <p:pic>
        <p:nvPicPr>
          <p:cNvPr id="6" name="Picture 2" descr="Risultati immagini per immagini maria montessori"/>
          <p:cNvPicPr>
            <a:picLocks noChangeAspect="1" noChangeArrowheads="1"/>
          </p:cNvPicPr>
          <p:nvPr/>
        </p:nvPicPr>
        <p:blipFill>
          <a:blip r:embed="rId4" cstate="print"/>
          <a:srcRect/>
          <a:stretch>
            <a:fillRect/>
          </a:stretch>
        </p:blipFill>
        <p:spPr bwMode="auto">
          <a:xfrm>
            <a:off x="611560" y="908719"/>
            <a:ext cx="3456384" cy="1823271"/>
          </a:xfrm>
          <a:prstGeom prst="rect">
            <a:avLst/>
          </a:prstGeom>
          <a:noFill/>
          <a:effectLst>
            <a:outerShdw blurRad="50800" dist="50800" algn="ctr" rotWithShape="0">
              <a:srgbClr val="000000">
                <a:alpha val="43137"/>
              </a:srgbClr>
            </a:outerShdw>
          </a:effectLst>
        </p:spPr>
      </p:pic>
      <p:sp>
        <p:nvSpPr>
          <p:cNvPr id="7" name="CasellaDiTesto 6"/>
          <p:cNvSpPr txBox="1"/>
          <p:nvPr/>
        </p:nvSpPr>
        <p:spPr>
          <a:xfrm>
            <a:off x="4499992" y="1124744"/>
            <a:ext cx="3240360" cy="1600438"/>
          </a:xfrm>
          <a:prstGeom prst="rect">
            <a:avLst/>
          </a:prstGeom>
          <a:noFill/>
        </p:spPr>
        <p:txBody>
          <a:bodyPr wrap="square" rtlCol="0">
            <a:spAutoFit/>
          </a:bodyPr>
          <a:lstStyle/>
          <a:p>
            <a:pPr lvl="0" algn="r">
              <a:buClr>
                <a:schemeClr val="accent3"/>
              </a:buClr>
              <a:buFont typeface="Arial" pitchFamily="34" charset="0"/>
              <a:buChar char="•"/>
            </a:pPr>
            <a:r>
              <a:rPr lang="it-IT" sz="3200" b="1" i="1" dirty="0" smtClean="0">
                <a:solidFill>
                  <a:schemeClr val="tx2"/>
                </a:solidFill>
                <a:latin typeface="Calibri"/>
              </a:rPr>
              <a:t> Scienziata</a:t>
            </a:r>
          </a:p>
          <a:p>
            <a:pPr lvl="0" algn="r">
              <a:buClr>
                <a:schemeClr val="accent3"/>
              </a:buClr>
              <a:buFont typeface="Arial" pitchFamily="34" charset="0"/>
              <a:buChar char="•"/>
            </a:pPr>
            <a:r>
              <a:rPr lang="it-IT" sz="3200" b="1" i="1" dirty="0" smtClean="0">
                <a:solidFill>
                  <a:schemeClr val="tx2"/>
                </a:solidFill>
                <a:latin typeface="Calibri"/>
              </a:rPr>
              <a:t> </a:t>
            </a:r>
            <a:r>
              <a:rPr lang="it-IT" sz="3300" b="1" i="1" dirty="0" smtClean="0">
                <a:solidFill>
                  <a:schemeClr val="tx2"/>
                </a:solidFill>
                <a:latin typeface="Calibri"/>
              </a:rPr>
              <a:t>Pedagogista</a:t>
            </a:r>
          </a:p>
          <a:p>
            <a:pPr lvl="0" algn="r"/>
            <a:endParaRPr lang="it-IT" sz="3300" b="1" dirty="0">
              <a:solidFill>
                <a:schemeClr val="tx2"/>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79712" y="404664"/>
            <a:ext cx="5320829" cy="822420"/>
          </a:xfrm>
          <a:prstGeom prst="rect">
            <a:avLst/>
          </a:prstGeom>
          <a:noFill/>
          <a:ln>
            <a:noFill/>
          </a:ln>
        </p:spPr>
        <p:txBody>
          <a:bodyPr vert="horz" wrap="square" lIns="82945" tIns="41473" rIns="82945" bIns="41473" anchor="t" anchorCtr="0" compatLnSpc="1">
            <a:spAutoFit/>
          </a:bodyPr>
          <a:lstStyle/>
          <a:p>
            <a:pPr algn="ctr" defTabSz="829452">
              <a:defRPr sz="1800" b="0" i="0" u="none" strike="noStrike" kern="0" cap="none" spc="0" baseline="0">
                <a:solidFill>
                  <a:srgbClr val="000000"/>
                </a:solidFill>
                <a:uFillTx/>
              </a:defRPr>
            </a:pPr>
            <a:r>
              <a:rPr lang="it-IT" sz="4800" b="1" dirty="0">
                <a:solidFill>
                  <a:schemeClr val="tx2"/>
                </a:solidFill>
                <a:latin typeface="Calibri"/>
              </a:rPr>
              <a:t>Scenario culturale</a:t>
            </a:r>
          </a:p>
        </p:txBody>
      </p:sp>
      <p:sp>
        <p:nvSpPr>
          <p:cNvPr id="3" name="CasellaDiTesto 2"/>
          <p:cNvSpPr txBox="1"/>
          <p:nvPr/>
        </p:nvSpPr>
        <p:spPr>
          <a:xfrm>
            <a:off x="755576" y="1268760"/>
            <a:ext cx="7776864" cy="2422858"/>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600" dirty="0" smtClean="0">
                <a:solidFill>
                  <a:schemeClr val="tx2"/>
                </a:solidFill>
                <a:latin typeface="Calibri"/>
              </a:rPr>
              <a:t>Era </a:t>
            </a:r>
            <a:r>
              <a:rPr lang="it-IT" sz="2600" dirty="0">
                <a:solidFill>
                  <a:schemeClr val="tx2"/>
                </a:solidFill>
                <a:latin typeface="Calibri"/>
              </a:rPr>
              <a:t>diffusa una visione negativa </a:t>
            </a:r>
            <a:r>
              <a:rPr lang="it-IT" sz="2600" dirty="0" smtClean="0">
                <a:solidFill>
                  <a:schemeClr val="tx2"/>
                </a:solidFill>
                <a:latin typeface="Calibri"/>
              </a:rPr>
              <a:t>ed impersonale dell’infanzia</a:t>
            </a:r>
            <a:r>
              <a:rPr lang="it-IT" sz="2600" dirty="0">
                <a:solidFill>
                  <a:schemeClr val="tx2"/>
                </a:solidFill>
                <a:latin typeface="Calibri"/>
              </a:rPr>
              <a:t>:</a:t>
            </a:r>
          </a:p>
          <a:p>
            <a:pPr defTabSz="829452">
              <a:buClr>
                <a:schemeClr val="accent3"/>
              </a:buClr>
              <a:buSzPct val="100000"/>
              <a:buFont typeface="Arial" pitchFamily="34" charset="0"/>
              <a:buChar char="•"/>
              <a:defRPr sz="1800" b="0" i="0" u="none" strike="noStrike" kern="0" cap="none" spc="0" baseline="0">
                <a:solidFill>
                  <a:srgbClr val="000000"/>
                </a:solidFill>
                <a:uFillTx/>
              </a:defRPr>
            </a:pPr>
            <a:r>
              <a:rPr lang="it-IT" sz="2600" dirty="0">
                <a:solidFill>
                  <a:schemeClr val="tx2"/>
                </a:solidFill>
                <a:latin typeface="Calibri"/>
              </a:rPr>
              <a:t> IRREQUIETA</a:t>
            </a:r>
          </a:p>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600" dirty="0">
                <a:solidFill>
                  <a:schemeClr val="tx2"/>
                </a:solidFill>
                <a:latin typeface="Calibri"/>
              </a:rPr>
              <a:t> INSTABILE</a:t>
            </a:r>
          </a:p>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600" dirty="0">
                <a:solidFill>
                  <a:schemeClr val="tx2"/>
                </a:solidFill>
                <a:latin typeface="Calibri"/>
              </a:rPr>
              <a:t> POTENZIALMENTE PERICOLOSA se non disciplinata</a:t>
            </a:r>
          </a:p>
          <a:p>
            <a:pPr defTabSz="829452">
              <a:defRPr sz="1800" b="0" i="0" u="none" strike="noStrike" kern="0" cap="none" spc="0" baseline="0">
                <a:solidFill>
                  <a:srgbClr val="000000"/>
                </a:solidFill>
                <a:uFillTx/>
              </a:defRPr>
            </a:pPr>
            <a:endParaRPr lang="it-IT" sz="2200" dirty="0">
              <a:solidFill>
                <a:srgbClr val="000000"/>
              </a:solidFill>
              <a:latin typeface="Calibri"/>
            </a:endParaRPr>
          </a:p>
        </p:txBody>
      </p:sp>
      <p:sp>
        <p:nvSpPr>
          <p:cNvPr id="5" name="CasellaDiTesto 5"/>
          <p:cNvSpPr txBox="1"/>
          <p:nvPr/>
        </p:nvSpPr>
        <p:spPr>
          <a:xfrm>
            <a:off x="2662465" y="3984105"/>
            <a:ext cx="4245637" cy="668531"/>
          </a:xfrm>
          <a:prstGeom prst="rect">
            <a:avLst/>
          </a:prstGeom>
          <a:noFill/>
          <a:ln>
            <a:noFill/>
          </a:ln>
        </p:spPr>
        <p:txBody>
          <a:bodyPr vert="horz" wrap="square" lIns="82945" tIns="41473" rIns="82945" bIns="41473" anchor="t" anchorCtr="0" compatLnSpc="1">
            <a:spAutoFit/>
          </a:bodyPr>
          <a:lstStyle/>
          <a:p>
            <a:pPr defTabSz="829452">
              <a:buSzPct val="100000"/>
              <a:defRPr sz="1800" b="0" i="0" u="none" strike="noStrike" kern="0" cap="none" spc="0" baseline="0">
                <a:solidFill>
                  <a:srgbClr val="000000"/>
                </a:solidFill>
                <a:uFillTx/>
              </a:defRPr>
            </a:pPr>
            <a:endParaRPr lang="it-IT" sz="2200" dirty="0">
              <a:solidFill>
                <a:srgbClr val="000000"/>
              </a:solidFill>
              <a:latin typeface="Calibri"/>
            </a:endParaRPr>
          </a:p>
          <a:p>
            <a:pPr defTabSz="829452">
              <a:defRPr sz="1800" b="0" i="0" u="none" strike="noStrike" kern="0" cap="none" spc="0" baseline="0">
                <a:solidFill>
                  <a:srgbClr val="000000"/>
                </a:solidFill>
                <a:uFillTx/>
              </a:defRPr>
            </a:pPr>
            <a:endParaRPr lang="it-IT" sz="1600" dirty="0">
              <a:solidFill>
                <a:srgbClr val="000000"/>
              </a:solidFill>
              <a:latin typeface="Calibri"/>
            </a:endParaRPr>
          </a:p>
        </p:txBody>
      </p:sp>
      <p:pic>
        <p:nvPicPr>
          <p:cNvPr id="6" name="Immagine 5" descr="punizi1.jpg"/>
          <p:cNvPicPr>
            <a:picLocks noChangeAspect="1"/>
          </p:cNvPicPr>
          <p:nvPr/>
        </p:nvPicPr>
        <p:blipFill>
          <a:blip r:embed="rId3" cstate="print"/>
          <a:stretch>
            <a:fillRect/>
          </a:stretch>
        </p:blipFill>
        <p:spPr>
          <a:xfrm>
            <a:off x="1461290" y="3452692"/>
            <a:ext cx="2743200" cy="3201141"/>
          </a:xfrm>
          <a:prstGeom prst="rect">
            <a:avLst/>
          </a:prstGeom>
        </p:spPr>
      </p:pic>
      <p:pic>
        <p:nvPicPr>
          <p:cNvPr id="7" name="Immagine 6" descr="StateLibQld_1_113036_Cartoon_of_students_receiving_the_cane,_1888.jpg"/>
          <p:cNvPicPr>
            <a:picLocks noChangeAspect="1"/>
          </p:cNvPicPr>
          <p:nvPr/>
        </p:nvPicPr>
        <p:blipFill>
          <a:blip r:embed="rId4" cstate="print"/>
          <a:stretch>
            <a:fillRect/>
          </a:stretch>
        </p:blipFill>
        <p:spPr>
          <a:xfrm>
            <a:off x="4769359" y="3479815"/>
            <a:ext cx="2394929" cy="31757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grpId="0" nodeType="after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24744"/>
            <a:ext cx="9144000" cy="907941"/>
          </a:xfrm>
          <a:prstGeom prst="rect">
            <a:avLst/>
          </a:prstGeom>
        </p:spPr>
        <p:txBody>
          <a:bodyPr wrap="square" rtlCol="0">
            <a:spAutoFit/>
          </a:bodyPr>
          <a:lstStyle/>
          <a:p>
            <a:r>
              <a:rPr lang="it-IT" sz="3500" dirty="0">
                <a:solidFill>
                  <a:schemeClr val="tx2"/>
                </a:solidFill>
                <a:latin typeface="Calibri" charset="0"/>
              </a:rPr>
              <a:t>Ne conseguiva un modello educativo fondato su: </a:t>
            </a:r>
          </a:p>
          <a:p>
            <a:endParaRPr lang="it-IT" dirty="0"/>
          </a:p>
        </p:txBody>
      </p:sp>
      <p:grpSp>
        <p:nvGrpSpPr>
          <p:cNvPr id="15" name="Gruppo 14"/>
          <p:cNvGrpSpPr/>
          <p:nvPr/>
        </p:nvGrpSpPr>
        <p:grpSpPr>
          <a:xfrm>
            <a:off x="323528" y="2276872"/>
            <a:ext cx="4680520" cy="3960440"/>
            <a:chOff x="1547664" y="2744294"/>
            <a:chExt cx="5040560" cy="4113706"/>
          </a:xfrm>
        </p:grpSpPr>
        <p:pic>
          <p:nvPicPr>
            <p:cNvPr id="3" name="Immagine 2" descr="Montessori.jpg"/>
            <p:cNvPicPr>
              <a:picLocks noChangeAspect="1"/>
            </p:cNvPicPr>
            <p:nvPr/>
          </p:nvPicPr>
          <p:blipFill>
            <a:blip r:embed="rId3" cstate="print"/>
            <a:srcRect l="7" t="213" r="39434" b="-213"/>
            <a:stretch>
              <a:fillRect/>
            </a:stretch>
          </p:blipFill>
          <p:spPr>
            <a:xfrm>
              <a:off x="1593049" y="2771153"/>
              <a:ext cx="2114855" cy="1809975"/>
            </a:xfrm>
            <a:prstGeom prst="rect">
              <a:avLst/>
            </a:prstGeom>
          </p:spPr>
        </p:pic>
        <p:pic>
          <p:nvPicPr>
            <p:cNvPr id="4" name="Immagine 3" descr="punizioni.jpg"/>
            <p:cNvPicPr>
              <a:picLocks noChangeAspect="1"/>
            </p:cNvPicPr>
            <p:nvPr/>
          </p:nvPicPr>
          <p:blipFill>
            <a:blip r:embed="rId4" cstate="print"/>
            <a:stretch>
              <a:fillRect/>
            </a:stretch>
          </p:blipFill>
          <p:spPr>
            <a:xfrm>
              <a:off x="3841169" y="2744294"/>
              <a:ext cx="2743200" cy="1828800"/>
            </a:xfrm>
            <a:prstGeom prst="rect">
              <a:avLst/>
            </a:prstGeom>
          </p:spPr>
        </p:pic>
        <p:pic>
          <p:nvPicPr>
            <p:cNvPr id="5" name="Immagine 4" descr="bart.jpg"/>
            <p:cNvPicPr>
              <a:picLocks noChangeAspect="1"/>
            </p:cNvPicPr>
            <p:nvPr/>
          </p:nvPicPr>
          <p:blipFill>
            <a:blip r:embed="rId5" cstate="print"/>
            <a:stretch>
              <a:fillRect/>
            </a:stretch>
          </p:blipFill>
          <p:spPr>
            <a:xfrm>
              <a:off x="1547664" y="4725144"/>
              <a:ext cx="2131217" cy="2132856"/>
            </a:xfrm>
            <a:prstGeom prst="rect">
              <a:avLst/>
            </a:prstGeom>
          </p:spPr>
        </p:pic>
        <p:pic>
          <p:nvPicPr>
            <p:cNvPr id="6" name="Immagine 5" descr="aula-banco1.jpg"/>
            <p:cNvPicPr>
              <a:picLocks noChangeAspect="1"/>
            </p:cNvPicPr>
            <p:nvPr/>
          </p:nvPicPr>
          <p:blipFill>
            <a:blip r:embed="rId6" cstate="print"/>
            <a:stretch>
              <a:fillRect/>
            </a:stretch>
          </p:blipFill>
          <p:spPr>
            <a:xfrm>
              <a:off x="3857948" y="4723375"/>
              <a:ext cx="2730276" cy="2070159"/>
            </a:xfrm>
            <a:prstGeom prst="rect">
              <a:avLst/>
            </a:prstGeom>
          </p:spPr>
        </p:pic>
      </p:grpSp>
      <p:sp>
        <p:nvSpPr>
          <p:cNvPr id="16" name="CasellaDiTesto 15"/>
          <p:cNvSpPr txBox="1"/>
          <p:nvPr/>
        </p:nvSpPr>
        <p:spPr>
          <a:xfrm>
            <a:off x="5292080" y="2492896"/>
            <a:ext cx="3613874" cy="3539430"/>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it-IT" sz="3200" dirty="0" smtClean="0">
                <a:solidFill>
                  <a:schemeClr val="tx2"/>
                </a:solidFill>
                <a:latin typeface="Calibri" charset="0"/>
              </a:rPr>
              <a:t>Obbedienza </a:t>
            </a:r>
          </a:p>
          <a:p>
            <a:pPr marL="285750" indent="-285750">
              <a:buClr>
                <a:schemeClr val="accent3"/>
              </a:buClr>
              <a:buFont typeface="Arial" panose="020B0604020202020204" pitchFamily="34" charset="0"/>
              <a:buChar char="•"/>
            </a:pPr>
            <a:r>
              <a:rPr lang="it-IT" sz="3200" dirty="0" smtClean="0">
                <a:solidFill>
                  <a:schemeClr val="tx2"/>
                </a:solidFill>
                <a:latin typeface="Calibri" charset="0"/>
              </a:rPr>
              <a:t>Controllo del corpo </a:t>
            </a:r>
          </a:p>
          <a:p>
            <a:pPr marL="285750" indent="-285750">
              <a:buClr>
                <a:schemeClr val="accent3"/>
              </a:buClr>
              <a:buFont typeface="Arial" panose="020B0604020202020204" pitchFamily="34" charset="0"/>
              <a:buChar char="•"/>
            </a:pPr>
            <a:r>
              <a:rPr lang="it-IT" sz="3200" dirty="0" smtClean="0">
                <a:solidFill>
                  <a:schemeClr val="tx2"/>
                </a:solidFill>
                <a:latin typeface="Calibri" charset="0"/>
              </a:rPr>
              <a:t>Controllo dei gesti e delle parole </a:t>
            </a:r>
          </a:p>
          <a:p>
            <a:pPr marL="285750" indent="-285750">
              <a:buClr>
                <a:schemeClr val="accent3"/>
              </a:buClr>
              <a:buFont typeface="Arial" panose="020B0604020202020204" pitchFamily="34" charset="0"/>
              <a:buChar char="•"/>
            </a:pPr>
            <a:r>
              <a:rPr lang="it-IT" sz="3200" dirty="0" smtClean="0">
                <a:solidFill>
                  <a:schemeClr val="tx2"/>
                </a:solidFill>
                <a:latin typeface="Calibri" charset="0"/>
              </a:rPr>
              <a:t>Punizione </a:t>
            </a:r>
          </a:p>
          <a:p>
            <a:pPr marL="285750" indent="-285750">
              <a:buClr>
                <a:schemeClr val="accent3"/>
              </a:buClr>
              <a:buFont typeface="Arial" panose="020B0604020202020204" pitchFamily="34" charset="0"/>
              <a:buChar char="•"/>
            </a:pPr>
            <a:r>
              <a:rPr lang="it-IT" sz="3200" dirty="0" smtClean="0">
                <a:solidFill>
                  <a:schemeClr val="tx2"/>
                </a:solidFill>
                <a:latin typeface="Calibri" charset="0"/>
              </a:rPr>
              <a:t>Perdono e premi </a:t>
            </a:r>
            <a:endParaRPr lang="it-IT" sz="3200" dirty="0">
              <a:solidFill>
                <a:schemeClr val="tx2"/>
              </a:solidFill>
              <a:latin typeface="Calibri" charset="0"/>
            </a:endParaRPr>
          </a:p>
        </p:txBody>
      </p:sp>
    </p:spTree>
    <p:extLst>
      <p:ext uri="{BB962C8B-B14F-4D97-AF65-F5344CB8AC3E}">
        <p14:creationId xmlns:p14="http://schemas.microsoft.com/office/powerpoint/2010/main" val="168240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547664" y="548680"/>
            <a:ext cx="5752372" cy="699309"/>
          </a:xfrm>
          <a:prstGeom prst="rect">
            <a:avLst/>
          </a:prstGeom>
          <a:noFill/>
          <a:ln>
            <a:noFill/>
          </a:ln>
        </p:spPr>
        <p:txBody>
          <a:bodyPr vert="horz" wrap="none" lIns="82945" tIns="41473" rIns="82945" bIns="41473" anchor="t" anchorCtr="0" compatLnSpc="1">
            <a:spAutoFit/>
          </a:bodyPr>
          <a:lstStyle/>
          <a:p>
            <a:pPr defTabSz="829452">
              <a:defRPr sz="1800" b="0" i="0" u="none" strike="noStrike" kern="0" cap="none" spc="0" baseline="0">
                <a:solidFill>
                  <a:srgbClr val="000000"/>
                </a:solidFill>
                <a:uFillTx/>
              </a:defRPr>
            </a:pPr>
            <a:r>
              <a:rPr lang="it-IT" sz="4000" b="1" dirty="0">
                <a:solidFill>
                  <a:schemeClr val="tx2"/>
                </a:solidFill>
                <a:latin typeface="Calibri"/>
              </a:rPr>
              <a:t>Il Pensiero Montessoriano</a:t>
            </a:r>
          </a:p>
        </p:txBody>
      </p:sp>
      <p:sp>
        <p:nvSpPr>
          <p:cNvPr id="3" name="CasellaDiTesto 3"/>
          <p:cNvSpPr txBox="1"/>
          <p:nvPr/>
        </p:nvSpPr>
        <p:spPr>
          <a:xfrm>
            <a:off x="899592" y="1412776"/>
            <a:ext cx="4768176" cy="2429120"/>
          </a:xfrm>
          <a:prstGeom prst="rect">
            <a:avLst/>
          </a:prstGeom>
          <a:noFill/>
          <a:ln>
            <a:noFill/>
          </a:ln>
        </p:spPr>
        <p:txBody>
          <a:bodyPr vert="horz" wrap="square" lIns="82945" tIns="41473" rIns="82945" bIns="41473" anchor="t" anchorCtr="0" compatLnSpc="1">
            <a:spAutoFit/>
          </a:bodyPr>
          <a:lstStyle/>
          <a:p>
            <a:pPr algn="just" defTabSz="829452">
              <a:defRPr sz="1800" b="0" i="0" u="none" strike="noStrike" kern="0" cap="none" spc="0" baseline="0">
                <a:solidFill>
                  <a:srgbClr val="000000"/>
                </a:solidFill>
                <a:uFillTx/>
              </a:defRPr>
            </a:pPr>
            <a:r>
              <a:rPr lang="it-IT" sz="2500" dirty="0">
                <a:solidFill>
                  <a:schemeClr val="tx2"/>
                </a:solidFill>
                <a:latin typeface="Calibri"/>
              </a:rPr>
              <a:t>Il principio fondamentale deve essere la libertà dell’allievo, poiché solo la libertà favorisce la creatività del bambino già presente nella sua natura: è dalla libertà che emerge la disciplina.</a:t>
            </a:r>
          </a:p>
        </p:txBody>
      </p:sp>
      <p:pic>
        <p:nvPicPr>
          <p:cNvPr id="4" name="Immagine 4"/>
          <p:cNvPicPr>
            <a:picLocks noChangeAspect="1"/>
          </p:cNvPicPr>
          <p:nvPr/>
        </p:nvPicPr>
        <p:blipFill>
          <a:blip r:embed="rId3" cstate="print">
            <a:alphaModFix/>
            <a:lum/>
          </a:blip>
          <a:srcRect/>
          <a:stretch>
            <a:fillRect/>
          </a:stretch>
        </p:blipFill>
        <p:spPr>
          <a:xfrm>
            <a:off x="5943667" y="1338625"/>
            <a:ext cx="2090578" cy="3568268"/>
          </a:xfrm>
          <a:prstGeom prst="rect">
            <a:avLst/>
          </a:prstGeom>
          <a:noFill/>
          <a:ln>
            <a:noFill/>
          </a:ln>
        </p:spPr>
      </p:pic>
      <p:sp>
        <p:nvSpPr>
          <p:cNvPr id="5" name="CasellaDiTesto 5"/>
          <p:cNvSpPr txBox="1"/>
          <p:nvPr/>
        </p:nvSpPr>
        <p:spPr>
          <a:xfrm>
            <a:off x="587633" y="4221088"/>
            <a:ext cx="2090163" cy="1499528"/>
          </a:xfrm>
          <a:prstGeom prst="rect">
            <a:avLst/>
          </a:prstGeom>
          <a:noFill/>
          <a:ln>
            <a:noFill/>
          </a:ln>
        </p:spPr>
        <p:txBody>
          <a:bodyPr vert="horz" wrap="square" lIns="82945" tIns="41473" rIns="82945" bIns="41473" anchor="t" anchorCtr="0" compatLnSpc="1">
            <a:spAutoFit/>
          </a:bodyPr>
          <a:lstStyle/>
          <a:p>
            <a:pPr algn="ctr" defTabSz="829452">
              <a:defRPr sz="1800" b="0" i="0" u="none" strike="noStrike" kern="0" cap="none" spc="0" baseline="0">
                <a:solidFill>
                  <a:srgbClr val="000000"/>
                </a:solidFill>
                <a:uFillTx/>
              </a:defRPr>
            </a:pPr>
            <a:r>
              <a:rPr lang="it-IT" sz="2300" dirty="0">
                <a:solidFill>
                  <a:schemeClr val="tx2"/>
                </a:solidFill>
                <a:latin typeface="Calibri"/>
              </a:rPr>
              <a:t>Occorre studiare il bambino dal punto di vista:</a:t>
            </a:r>
          </a:p>
        </p:txBody>
      </p:sp>
      <p:sp>
        <p:nvSpPr>
          <p:cNvPr id="6" name="Parentesi graffa aperta 6"/>
          <p:cNvSpPr/>
          <p:nvPr/>
        </p:nvSpPr>
        <p:spPr>
          <a:xfrm>
            <a:off x="2939062" y="3951593"/>
            <a:ext cx="653175" cy="2286350"/>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a:solidFill>
              <a:srgbClr val="92D050"/>
            </a:solidFill>
            <a:prstDash val="solid"/>
          </a:ln>
          <a:effectLst>
            <a:outerShdw dist="22997" dir="5400000" algn="tl">
              <a:srgbClr val="000000">
                <a:alpha val="35000"/>
              </a:srgbClr>
            </a:outerShdw>
          </a:effectLst>
        </p:spPr>
        <p:txBody>
          <a:bodyPr vert="horz" wrap="square" lIns="82945" tIns="41473" rIns="82945" bIns="41473" anchor="ctr" anchorCtr="1" compatLnSpc="1"/>
          <a:lstStyle/>
          <a:p>
            <a:pPr algn="ctr" defTabSz="829452">
              <a:defRPr sz="1800" b="0" i="0" u="none" strike="noStrike" kern="0" cap="none" spc="0" baseline="0">
                <a:solidFill>
                  <a:srgbClr val="000000"/>
                </a:solidFill>
                <a:uFillTx/>
              </a:defRPr>
            </a:pPr>
            <a:endParaRPr lang="it-IT" sz="1600" dirty="0">
              <a:solidFill>
                <a:srgbClr val="000000"/>
              </a:solidFill>
              <a:latin typeface="Calibri"/>
            </a:endParaRPr>
          </a:p>
        </p:txBody>
      </p:sp>
      <p:sp>
        <p:nvSpPr>
          <p:cNvPr id="7" name="CasellaDiTesto 7"/>
          <p:cNvSpPr txBox="1"/>
          <p:nvPr/>
        </p:nvSpPr>
        <p:spPr>
          <a:xfrm>
            <a:off x="3491880" y="4221088"/>
            <a:ext cx="3072151" cy="1622639"/>
          </a:xfrm>
          <a:prstGeom prst="rect">
            <a:avLst/>
          </a:prstGeom>
          <a:noFill/>
          <a:ln>
            <a:noFill/>
          </a:ln>
        </p:spPr>
        <p:txBody>
          <a:bodyPr vert="horz" wrap="none" lIns="82945" tIns="41473" rIns="82945" bIns="41473" anchor="t" anchorCtr="0" compatLnSpc="1">
            <a:spAutoFit/>
          </a:bodyPr>
          <a:lstStyle/>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500" dirty="0">
                <a:solidFill>
                  <a:schemeClr val="tx2"/>
                </a:solidFill>
                <a:latin typeface="Calibri"/>
              </a:rPr>
              <a:t> fisico;</a:t>
            </a:r>
          </a:p>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500" dirty="0">
                <a:solidFill>
                  <a:schemeClr val="tx2"/>
                </a:solidFill>
                <a:latin typeface="Calibri"/>
              </a:rPr>
              <a:t> della sua origine;</a:t>
            </a:r>
          </a:p>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500" dirty="0">
                <a:solidFill>
                  <a:schemeClr val="tx2"/>
                </a:solidFill>
                <a:latin typeface="Calibri"/>
              </a:rPr>
              <a:t> psicologico;</a:t>
            </a:r>
          </a:p>
          <a:p>
            <a:pPr defTabSz="829452">
              <a:buClr>
                <a:schemeClr val="accent3"/>
              </a:buClr>
              <a:buSzPct val="100000"/>
              <a:buFont typeface="Arial" pitchFamily="34"/>
              <a:buChar char="•"/>
              <a:defRPr sz="1800" b="0" i="0" u="none" strike="noStrike" kern="0" cap="none" spc="0" baseline="0">
                <a:solidFill>
                  <a:srgbClr val="000000"/>
                </a:solidFill>
                <a:uFillTx/>
              </a:defRPr>
            </a:pPr>
            <a:r>
              <a:rPr lang="it-IT" sz="2500" dirty="0">
                <a:solidFill>
                  <a:schemeClr val="tx2"/>
                </a:solidFill>
                <a:latin typeface="Calibri"/>
              </a:rPr>
              <a:t> della sua evoluzione;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par>
                                <p:cTn id="14" presetID="5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7"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2"/>
          <p:cNvSpPr/>
          <p:nvPr/>
        </p:nvSpPr>
        <p:spPr>
          <a:xfrm>
            <a:off x="456996" y="424078"/>
            <a:ext cx="3592462" cy="9798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1">
            <a:schemeClr val="accent2"/>
          </a:lnRef>
          <a:fillRef idx="2">
            <a:schemeClr val="accent2"/>
          </a:fillRef>
          <a:effectRef idx="1">
            <a:schemeClr val="accent2"/>
          </a:effectRef>
          <a:fontRef idx="minor">
            <a:schemeClr val="dk1"/>
          </a:fontRef>
        </p:style>
        <p:txBody>
          <a:bodyPr vert="horz" wrap="square" lIns="82945" tIns="41473" rIns="82945" bIns="41473" anchor="ctr" anchorCtr="1" compatLnSpc="1"/>
          <a:lstStyle/>
          <a:p>
            <a:pPr algn="ctr" defTabSz="829452">
              <a:defRPr sz="1800" b="0" i="0" u="none" strike="noStrike" kern="0" cap="none" spc="0" baseline="0">
                <a:solidFill>
                  <a:srgbClr val="000000"/>
                </a:solidFill>
                <a:uFillTx/>
              </a:defRPr>
            </a:pPr>
            <a:r>
              <a:rPr lang="it-IT" sz="2200" dirty="0">
                <a:solidFill>
                  <a:schemeClr val="accent3">
                    <a:lumMod val="50000"/>
                  </a:schemeClr>
                </a:solidFill>
                <a:latin typeface="Calibri"/>
              </a:rPr>
              <a:t>Nei primi anni della sua carriera:</a:t>
            </a:r>
          </a:p>
        </p:txBody>
      </p:sp>
      <p:sp>
        <p:nvSpPr>
          <p:cNvPr id="3" name="Rettangolo arrotondato 4"/>
          <p:cNvSpPr/>
          <p:nvPr/>
        </p:nvSpPr>
        <p:spPr>
          <a:xfrm>
            <a:off x="4833270" y="424078"/>
            <a:ext cx="3592462" cy="9798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1">
            <a:schemeClr val="accent2"/>
          </a:lnRef>
          <a:fillRef idx="2">
            <a:schemeClr val="accent2"/>
          </a:fillRef>
          <a:effectRef idx="1">
            <a:schemeClr val="accent2"/>
          </a:effectRef>
          <a:fontRef idx="minor">
            <a:schemeClr val="dk1"/>
          </a:fontRef>
        </p:style>
        <p:txBody>
          <a:bodyPr vert="horz" wrap="square" lIns="82945" tIns="41473" rIns="82945" bIns="41473" anchor="ctr" anchorCtr="1" compatLnSpc="1"/>
          <a:lstStyle/>
          <a:p>
            <a:pPr algn="ctr" defTabSz="829452">
              <a:defRPr sz="1800" b="0" i="0" u="none" strike="noStrike" kern="0" cap="none" spc="0" baseline="0">
                <a:solidFill>
                  <a:srgbClr val="000000"/>
                </a:solidFill>
                <a:uFillTx/>
              </a:defRPr>
            </a:pPr>
            <a:r>
              <a:rPr lang="it-IT" sz="2200" dirty="0">
                <a:solidFill>
                  <a:schemeClr val="accent3">
                    <a:lumMod val="50000"/>
                  </a:schemeClr>
                </a:solidFill>
                <a:latin typeface="Calibri"/>
              </a:rPr>
              <a:t>Dopo il Congresso di Torino (1898)</a:t>
            </a:r>
          </a:p>
        </p:txBody>
      </p:sp>
      <p:sp>
        <p:nvSpPr>
          <p:cNvPr id="4" name="CasellaDiTesto 5"/>
          <p:cNvSpPr txBox="1"/>
          <p:nvPr/>
        </p:nvSpPr>
        <p:spPr>
          <a:xfrm>
            <a:off x="527421" y="1469267"/>
            <a:ext cx="3396507" cy="2669079"/>
          </a:xfrm>
          <a:prstGeom prst="rect">
            <a:avLst/>
          </a:prstGeom>
          <a:noFill/>
          <a:ln>
            <a:noFill/>
          </a:ln>
        </p:spPr>
        <p:txBody>
          <a:bodyPr vert="horz" wrap="square" lIns="82945" tIns="41473" rIns="82945" bIns="41473" anchor="t" anchorCtr="0" compatLnSpc="1">
            <a:spAutoFit/>
          </a:bodyPr>
          <a:lstStyle/>
          <a:p>
            <a:pPr algn="ctr" defTabSz="829452">
              <a:buSzPct val="100000"/>
              <a:buFont typeface="Arial" pitchFamily="34"/>
              <a:buChar char="•"/>
              <a:defRPr sz="1800" b="0" i="0" u="none" strike="noStrike" kern="0" cap="none" spc="0" baseline="0">
                <a:solidFill>
                  <a:srgbClr val="000000"/>
                </a:solidFill>
                <a:uFillTx/>
              </a:defRPr>
            </a:pPr>
            <a:r>
              <a:rPr lang="it-IT" sz="2100" dirty="0" smtClean="0">
                <a:solidFill>
                  <a:schemeClr val="tx2"/>
                </a:solidFill>
                <a:latin typeface="Calibri"/>
              </a:rPr>
              <a:t> Crede nella pedagogia scientifica fondata su basi antropologiche;</a:t>
            </a:r>
          </a:p>
          <a:p>
            <a:pPr algn="ctr" defTabSz="829452">
              <a:buSzPct val="100000"/>
              <a:buFont typeface="Arial" pitchFamily="34"/>
              <a:buChar char="•"/>
              <a:defRPr sz="1800" b="0" i="0" u="none" strike="noStrike" kern="0" cap="none" spc="0" baseline="0">
                <a:solidFill>
                  <a:srgbClr val="000000"/>
                </a:solidFill>
                <a:uFillTx/>
              </a:defRPr>
            </a:pPr>
            <a:r>
              <a:rPr lang="it-IT" sz="2100" dirty="0" smtClean="0">
                <a:solidFill>
                  <a:schemeClr val="tx2"/>
                </a:solidFill>
                <a:latin typeface="Calibri"/>
              </a:rPr>
              <a:t> Adotta il metodo naturalistico descrittivo;</a:t>
            </a:r>
          </a:p>
          <a:p>
            <a:pPr algn="ctr" defTabSz="829452">
              <a:buSzPct val="100000"/>
              <a:buFont typeface="Arial" pitchFamily="34"/>
              <a:buChar char="•"/>
              <a:defRPr sz="1800" b="0" i="0" u="none" strike="noStrike" kern="0" cap="none" spc="0" baseline="0">
                <a:solidFill>
                  <a:srgbClr val="000000"/>
                </a:solidFill>
                <a:uFillTx/>
              </a:defRPr>
            </a:pPr>
            <a:r>
              <a:rPr lang="it-IT" sz="2100" dirty="0" smtClean="0">
                <a:solidFill>
                  <a:schemeClr val="tx2"/>
                </a:solidFill>
                <a:latin typeface="Calibri"/>
              </a:rPr>
              <a:t> Alla ricerca di una classificazione di “tipi di bambini” </a:t>
            </a:r>
            <a:endParaRPr lang="it-IT" sz="2100" dirty="0">
              <a:solidFill>
                <a:schemeClr val="tx2"/>
              </a:solidFill>
              <a:latin typeface="Calibri"/>
            </a:endParaRPr>
          </a:p>
        </p:txBody>
      </p:sp>
      <p:cxnSp>
        <p:nvCxnSpPr>
          <p:cNvPr id="5" name="Connettore 2 6"/>
          <p:cNvCxnSpPr/>
          <p:nvPr/>
        </p:nvCxnSpPr>
        <p:spPr>
          <a:xfrm>
            <a:off x="2155250" y="4438622"/>
            <a:ext cx="0" cy="718570"/>
          </a:xfrm>
          <a:prstGeom prst="straightConnector1">
            <a:avLst/>
          </a:prstGeom>
          <a:noFill/>
          <a:ln w="38103">
            <a:solidFill>
              <a:schemeClr val="accent2">
                <a:lumMod val="75000"/>
              </a:schemeClr>
            </a:solidFill>
            <a:prstDash val="solid"/>
            <a:tailEnd type="arrow"/>
          </a:ln>
        </p:spPr>
      </p:cxnSp>
      <p:sp>
        <p:nvSpPr>
          <p:cNvPr id="6" name="CasellaDiTesto 7"/>
          <p:cNvSpPr txBox="1"/>
          <p:nvPr/>
        </p:nvSpPr>
        <p:spPr>
          <a:xfrm>
            <a:off x="718269" y="5229200"/>
            <a:ext cx="3201995" cy="422310"/>
          </a:xfrm>
          <a:prstGeom prst="rect">
            <a:avLst/>
          </a:prstGeom>
          <a:noFill/>
          <a:ln>
            <a:noFill/>
          </a:ln>
        </p:spPr>
        <p:txBody>
          <a:bodyPr vert="horz" wrap="non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200" dirty="0">
                <a:solidFill>
                  <a:schemeClr val="tx2"/>
                </a:solidFill>
                <a:latin typeface="Calibri"/>
              </a:rPr>
              <a:t>Attenzione ai tipi anormali</a:t>
            </a:r>
          </a:p>
        </p:txBody>
      </p:sp>
      <p:sp>
        <p:nvSpPr>
          <p:cNvPr id="7" name="CasellaDiTesto 8"/>
          <p:cNvSpPr txBox="1"/>
          <p:nvPr/>
        </p:nvSpPr>
        <p:spPr>
          <a:xfrm>
            <a:off x="4802651" y="1469266"/>
            <a:ext cx="3657781" cy="3238466"/>
          </a:xfrm>
          <a:prstGeom prst="rect">
            <a:avLst/>
          </a:prstGeom>
          <a:noFill/>
          <a:ln>
            <a:noFill/>
          </a:ln>
        </p:spPr>
        <p:txBody>
          <a:bodyPr vert="horz" wrap="square" lIns="82945" tIns="41473" rIns="82945" bIns="41473" anchor="t" anchorCtr="0" compatLnSpc="1">
            <a:spAutoFit/>
          </a:bodyPr>
          <a:lstStyle/>
          <a:p>
            <a:pPr algn="ctr" defTabSz="829452">
              <a:buSzPct val="100000"/>
              <a:buFont typeface="Arial" pitchFamily="34"/>
              <a:buChar char="•"/>
              <a:defRPr sz="1800" b="0" i="0" u="none" strike="noStrike" kern="0" cap="none" spc="0" baseline="0">
                <a:solidFill>
                  <a:srgbClr val="000000"/>
                </a:solidFill>
                <a:uFillTx/>
              </a:defRPr>
            </a:pPr>
            <a:r>
              <a:rPr lang="it-IT" sz="2100" dirty="0">
                <a:solidFill>
                  <a:schemeClr val="tx2"/>
                </a:solidFill>
                <a:latin typeface="Calibri"/>
              </a:rPr>
              <a:t> In seguito alla Laurea in Filosofia, adotta un approccio educativo meno scientifico ma più moderato e materno;</a:t>
            </a:r>
          </a:p>
          <a:p>
            <a:pPr algn="ctr" defTabSz="829452">
              <a:buSzPct val="100000"/>
              <a:buFont typeface="Arial" pitchFamily="34"/>
              <a:buChar char="•"/>
              <a:defRPr sz="1800" b="0" i="0" u="none" strike="noStrike" kern="0" cap="none" spc="0" baseline="0">
                <a:solidFill>
                  <a:srgbClr val="000000"/>
                </a:solidFill>
                <a:uFillTx/>
              </a:defRPr>
            </a:pPr>
            <a:r>
              <a:rPr lang="it-IT" sz="2100" dirty="0">
                <a:solidFill>
                  <a:schemeClr val="tx2"/>
                </a:solidFill>
                <a:latin typeface="Calibri"/>
              </a:rPr>
              <a:t> Educazione non solo come recupero fisiologico ma come educazione morale;</a:t>
            </a:r>
          </a:p>
          <a:p>
            <a:pPr algn="ctr" defTabSz="829452">
              <a:buSzPct val="100000"/>
              <a:buFont typeface="Arial" pitchFamily="34"/>
              <a:buChar char="•"/>
              <a:defRPr sz="1800" b="0" i="0" u="none" strike="noStrike" kern="0" cap="none" spc="0" baseline="0">
                <a:solidFill>
                  <a:srgbClr val="000000"/>
                </a:solidFill>
                <a:uFillTx/>
              </a:defRPr>
            </a:pPr>
            <a:r>
              <a:rPr lang="it-IT" sz="2100" dirty="0">
                <a:solidFill>
                  <a:schemeClr val="tx2"/>
                </a:solidFill>
                <a:latin typeface="Calibri"/>
              </a:rPr>
              <a:t> Alla ricerca dello spirito del bambino</a:t>
            </a:r>
          </a:p>
          <a:p>
            <a:pPr defTabSz="829452">
              <a:defRPr sz="1800" b="0" i="0" u="none" strike="noStrike" kern="0" cap="none" spc="0" baseline="0">
                <a:solidFill>
                  <a:srgbClr val="000000"/>
                </a:solidFill>
                <a:uFillTx/>
              </a:defRPr>
            </a:pPr>
            <a:endParaRPr lang="it-IT" sz="1600" dirty="0">
              <a:solidFill>
                <a:srgbClr val="000000"/>
              </a:solidFill>
              <a:latin typeface="Calibri"/>
            </a:endParaRPr>
          </a:p>
        </p:txBody>
      </p:sp>
      <p:cxnSp>
        <p:nvCxnSpPr>
          <p:cNvPr id="8" name="Connettore 2 9"/>
          <p:cNvCxnSpPr/>
          <p:nvPr/>
        </p:nvCxnSpPr>
        <p:spPr>
          <a:xfrm>
            <a:off x="6662161" y="4438622"/>
            <a:ext cx="0" cy="718570"/>
          </a:xfrm>
          <a:prstGeom prst="straightConnector1">
            <a:avLst/>
          </a:prstGeom>
          <a:noFill/>
          <a:ln w="38103">
            <a:solidFill>
              <a:schemeClr val="accent2">
                <a:lumMod val="75000"/>
              </a:schemeClr>
            </a:solidFill>
            <a:prstDash val="solid"/>
            <a:tailEnd type="arrow"/>
          </a:ln>
        </p:spPr>
      </p:cxnSp>
      <p:sp>
        <p:nvSpPr>
          <p:cNvPr id="9" name="CasellaDiTesto 10"/>
          <p:cNvSpPr txBox="1"/>
          <p:nvPr/>
        </p:nvSpPr>
        <p:spPr>
          <a:xfrm>
            <a:off x="4833271" y="5157192"/>
            <a:ext cx="3984363" cy="753865"/>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2200" dirty="0">
                <a:solidFill>
                  <a:schemeClr val="tx2"/>
                </a:solidFill>
                <a:latin typeface="Calibri"/>
              </a:rPr>
              <a:t>Attenzione alle potenzialità del bambino</a:t>
            </a:r>
          </a:p>
        </p:txBody>
      </p:sp>
      <p:sp>
        <p:nvSpPr>
          <p:cNvPr id="10" name="CasellaDiTesto 11"/>
          <p:cNvSpPr txBox="1"/>
          <p:nvPr/>
        </p:nvSpPr>
        <p:spPr>
          <a:xfrm>
            <a:off x="456996" y="6155026"/>
            <a:ext cx="8295320" cy="586342"/>
          </a:xfrm>
          <a:prstGeom prst="rect">
            <a:avLst/>
          </a:prstGeom>
          <a:noFill/>
          <a:ln>
            <a:noFill/>
          </a:ln>
        </p:spPr>
        <p:txBody>
          <a:bodyPr vert="horz" wrap="square" lIns="82945" tIns="41473" rIns="82945" bIns="41473" anchor="t" anchorCtr="0" compatLnSpc="1">
            <a:spAutoFit/>
          </a:bodyPr>
          <a:lstStyle/>
          <a:p>
            <a:pPr defTabSz="829452">
              <a:defRPr sz="1800" b="0" i="0" u="none" strike="noStrike" kern="0" cap="none" spc="0" baseline="0">
                <a:solidFill>
                  <a:srgbClr val="000000"/>
                </a:solidFill>
                <a:uFillTx/>
              </a:defRPr>
            </a:pPr>
            <a:r>
              <a:rPr lang="it-IT" sz="1600" dirty="0">
                <a:solidFill>
                  <a:schemeClr val="tx2"/>
                </a:solidFill>
                <a:latin typeface="Calibri"/>
              </a:rPr>
              <a:t>PEDAGOGIA SCIENTIFICA: Comportamento umano (oggetto), osservazione (metodo), esperienza diretta (tecnica di insegnamento)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7"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7"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908720"/>
            <a:ext cx="8491052" cy="2207414"/>
          </a:xfrm>
          <a:prstGeom prst="rect">
            <a:avLst/>
          </a:prstGeom>
          <a:noFill/>
          <a:ln>
            <a:noFill/>
          </a:ln>
        </p:spPr>
        <p:txBody>
          <a:bodyPr vert="horz" wrap="square" lIns="82945" tIns="41473" rIns="82945" bIns="41473" anchor="t" anchorCtr="0" compatLnSpc="1">
            <a:spAutoFit/>
          </a:bodyPr>
          <a:lstStyle/>
          <a:p>
            <a:pPr algn="ctr" defTabSz="829452">
              <a:defRPr sz="1800" b="0" i="0" u="none" strike="noStrike" kern="0" cap="none" spc="0" baseline="0">
                <a:solidFill>
                  <a:srgbClr val="000000"/>
                </a:solidFill>
                <a:uFillTx/>
              </a:defRPr>
            </a:pPr>
            <a:r>
              <a:rPr lang="it-IT" sz="4000" dirty="0">
                <a:solidFill>
                  <a:schemeClr val="tx2"/>
                </a:solidFill>
                <a:latin typeface="Calibri"/>
              </a:rPr>
              <a:t>“</a:t>
            </a:r>
            <a:r>
              <a:rPr lang="it-IT" sz="4000" b="1" i="1" dirty="0">
                <a:solidFill>
                  <a:schemeClr val="tx2"/>
                </a:solidFill>
                <a:latin typeface="Calibri"/>
              </a:rPr>
              <a:t>Non si può educare alcuno se non si conosce direttamente</a:t>
            </a:r>
            <a:r>
              <a:rPr lang="it-IT" sz="4000" dirty="0">
                <a:solidFill>
                  <a:schemeClr val="tx2"/>
                </a:solidFill>
                <a:latin typeface="Calibri"/>
              </a:rPr>
              <a:t>”</a:t>
            </a:r>
          </a:p>
          <a:p>
            <a:pPr defTabSz="829452">
              <a:defRPr sz="1800" b="0" i="0" u="none" strike="noStrike" kern="0" cap="none" spc="0" baseline="0">
                <a:solidFill>
                  <a:srgbClr val="000000"/>
                </a:solidFill>
                <a:uFillTx/>
              </a:defRPr>
            </a:pPr>
            <a:endParaRPr lang="it-IT" sz="2900" dirty="0">
              <a:solidFill>
                <a:schemeClr val="tx2"/>
              </a:solidFill>
              <a:latin typeface="Calibri"/>
            </a:endParaRPr>
          </a:p>
          <a:p>
            <a:pPr algn="r" defTabSz="829452">
              <a:defRPr sz="1800" b="0" i="0" u="none" strike="noStrike" kern="0" cap="none" spc="0" baseline="0">
                <a:solidFill>
                  <a:srgbClr val="000000"/>
                </a:solidFill>
                <a:uFillTx/>
              </a:defRPr>
            </a:pPr>
            <a:r>
              <a:rPr lang="it-IT" sz="2900" b="1" dirty="0">
                <a:solidFill>
                  <a:schemeClr val="tx2"/>
                </a:solidFill>
                <a:latin typeface="Calibri"/>
              </a:rPr>
              <a:t>Maria </a:t>
            </a:r>
            <a:r>
              <a:rPr lang="it-IT" sz="2900" b="1" dirty="0" err="1">
                <a:solidFill>
                  <a:schemeClr val="tx2"/>
                </a:solidFill>
                <a:latin typeface="Calibri"/>
              </a:rPr>
              <a:t>Montessori</a:t>
            </a:r>
            <a:r>
              <a:rPr lang="it-IT" sz="2900" b="1" dirty="0">
                <a:solidFill>
                  <a:schemeClr val="tx2"/>
                </a:solidFill>
                <a:latin typeface="Calibri"/>
              </a:rPr>
              <a:t>, 1910</a:t>
            </a:r>
          </a:p>
        </p:txBody>
      </p:sp>
      <p:pic>
        <p:nvPicPr>
          <p:cNvPr id="3" name="Immagine 2" descr="909920fe157178c0cddb0bb33c97b682.jpeg"/>
          <p:cNvPicPr>
            <a:picLocks noChangeAspect="1"/>
          </p:cNvPicPr>
          <p:nvPr/>
        </p:nvPicPr>
        <p:blipFill>
          <a:blip r:embed="rId3" cstate="print"/>
          <a:stretch>
            <a:fillRect/>
          </a:stretch>
        </p:blipFill>
        <p:spPr>
          <a:xfrm>
            <a:off x="357646" y="3255088"/>
            <a:ext cx="8548309" cy="329733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ontessoriClassroom.jpg"/>
          <p:cNvPicPr>
            <a:picLocks noChangeAspect="1"/>
          </p:cNvPicPr>
          <p:nvPr/>
        </p:nvPicPr>
        <p:blipFill>
          <a:blip r:embed="rId3" cstate="print"/>
          <a:stretch>
            <a:fillRect/>
          </a:stretch>
        </p:blipFill>
        <p:spPr>
          <a:xfrm>
            <a:off x="358656" y="335115"/>
            <a:ext cx="8394496" cy="5614165"/>
          </a:xfrm>
          <a:prstGeom prst="rect">
            <a:avLst/>
          </a:prstGeom>
        </p:spPr>
      </p:pic>
      <p:sp>
        <p:nvSpPr>
          <p:cNvPr id="3" name="CasellaDiTesto 2"/>
          <p:cNvSpPr txBox="1"/>
          <p:nvPr/>
        </p:nvSpPr>
        <p:spPr>
          <a:xfrm>
            <a:off x="277623" y="6120375"/>
            <a:ext cx="6997852" cy="338554"/>
          </a:xfrm>
          <a:prstGeom prst="rect">
            <a:avLst/>
          </a:prstGeom>
        </p:spPr>
        <p:txBody>
          <a:bodyPr rtlCol="0" anchor="t">
            <a:spAutoFit/>
          </a:bodyPr>
          <a:lstStyle/>
          <a:p>
            <a:r>
              <a:rPr lang="it-IT" sz="1600" i="1" dirty="0">
                <a:solidFill>
                  <a:schemeClr val="bg2"/>
                </a:solidFill>
              </a:rPr>
              <a:t>Mario e Maria </a:t>
            </a:r>
            <a:r>
              <a:rPr lang="it-IT" sz="1600" i="1" dirty="0" err="1">
                <a:solidFill>
                  <a:schemeClr val="bg2"/>
                </a:solidFill>
              </a:rPr>
              <a:t>Montessori</a:t>
            </a:r>
            <a:r>
              <a:rPr lang="it-IT" sz="1600" i="1" dirty="0">
                <a:solidFill>
                  <a:schemeClr val="bg2"/>
                </a:solidFill>
              </a:rPr>
              <a:t> ritratti in aula con i loro alunni</a:t>
            </a:r>
          </a:p>
        </p:txBody>
      </p:sp>
    </p:spTree>
    <p:extLst>
      <p:ext uri="{BB962C8B-B14F-4D97-AF65-F5344CB8AC3E}">
        <p14:creationId xmlns:p14="http://schemas.microsoft.com/office/powerpoint/2010/main" val="1657399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578</TotalTime>
  <Words>1526</Words>
  <Application>Microsoft Office PowerPoint</Application>
  <PresentationFormat>Presentazione su schermo (4:3)</PresentationFormat>
  <Paragraphs>175</Paragraphs>
  <Slides>28</Slides>
  <Notes>27</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Equinozio</vt:lpstr>
      <vt:lpstr> Una vita dedicata all'infanzia “Per insegnare  bisogna emozionare”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Maria Montessori e l’emancipazione femminile</vt:lpstr>
      <vt:lpstr>Maria Montessori e l’emancipazione femminile</vt:lpstr>
      <vt:lpstr>Maria Montessori e l’emancipazione femminile</vt:lpstr>
      <vt:lpstr>Maria Montessori e l’emancipazione femminile</vt:lpstr>
      <vt:lpstr>Maria Montessori e l’emancipazione femminile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 insegnare bisogna emozionare” Maria Montessori</dc:title>
  <dc:creator>LAURA</dc:creator>
  <cp:lastModifiedBy>LAURA</cp:lastModifiedBy>
  <cp:revision>128</cp:revision>
  <dcterms:created xsi:type="dcterms:W3CDTF">2015-10-07T06:40:23Z</dcterms:created>
  <dcterms:modified xsi:type="dcterms:W3CDTF">2015-11-24T15:10:21Z</dcterms:modified>
</cp:coreProperties>
</file>