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sldIdLst>
    <p:sldId id="267" r:id="rId2"/>
    <p:sldId id="285" r:id="rId3"/>
    <p:sldId id="258" r:id="rId4"/>
    <p:sldId id="259" r:id="rId5"/>
    <p:sldId id="284" r:id="rId6"/>
    <p:sldId id="268" r:id="rId7"/>
    <p:sldId id="273" r:id="rId8"/>
    <p:sldId id="274" r:id="rId9"/>
    <p:sldId id="292" r:id="rId10"/>
    <p:sldId id="271" r:id="rId11"/>
    <p:sldId id="275" r:id="rId12"/>
    <p:sldId id="281" r:id="rId13"/>
    <p:sldId id="294" r:id="rId14"/>
    <p:sldId id="269" r:id="rId15"/>
    <p:sldId id="270" r:id="rId16"/>
    <p:sldId id="261" r:id="rId17"/>
    <p:sldId id="264" r:id="rId18"/>
    <p:sldId id="276" r:id="rId19"/>
    <p:sldId id="262" r:id="rId20"/>
    <p:sldId id="266" r:id="rId21"/>
    <p:sldId id="293" r:id="rId22"/>
    <p:sldId id="291" r:id="rId23"/>
    <p:sldId id="283" r:id="rId24"/>
    <p:sldId id="286" r:id="rId25"/>
    <p:sldId id="290" r:id="rId26"/>
    <p:sldId id="277" r:id="rId27"/>
    <p:sldId id="282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7952" autoAdjust="0"/>
  </p:normalViewPr>
  <p:slideViewPr>
    <p:cSldViewPr snapToGrid="0" snapToObjects="1">
      <p:cViewPr>
        <p:scale>
          <a:sx n="112" d="100"/>
          <a:sy n="112" d="100"/>
        </p:scale>
        <p:origin x="-12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2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5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0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0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78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1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1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0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CE57B-251D-1249-B2C7-4B2BCC20BDF8}" type="datetimeFigureOut">
              <a:rPr lang="en-US" smtClean="0"/>
              <a:pPr/>
              <a:t>18/11/15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57E5-7540-3949-BDDC-82AB66A5E4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6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5" Type="http://schemas.microsoft.com/office/2007/relationships/hdphoto" Target="../media/hdphoto1.wdp"/><Relationship Id="rId6" Type="http://schemas.openxmlformats.org/officeDocument/2006/relationships/image" Target="../media/image30.jpeg"/><Relationship Id="rId7" Type="http://schemas.microsoft.com/office/2007/relationships/hdphoto" Target="../media/hdphoto2.wdp"/><Relationship Id="rId8" Type="http://schemas.openxmlformats.org/officeDocument/2006/relationships/image" Target="../media/image31.jpeg"/><Relationship Id="rId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34.png"/><Relationship Id="rId4" Type="http://schemas.microsoft.com/office/2007/relationships/hdphoto" Target="../media/hdphoto4.wdp"/><Relationship Id="rId5" Type="http://schemas.openxmlformats.org/officeDocument/2006/relationships/image" Target="../media/image35.png"/><Relationship Id="rId6" Type="http://schemas.microsoft.com/office/2007/relationships/hdphoto" Target="../media/hdphoto5.wdp"/><Relationship Id="rId7" Type="http://schemas.openxmlformats.org/officeDocument/2006/relationships/image" Target="../media/image36.png"/><Relationship Id="rId8" Type="http://schemas.microsoft.com/office/2007/relationships/hdphoto" Target="../media/hdphoto6.wdp"/><Relationship Id="rId9" Type="http://schemas.openxmlformats.org/officeDocument/2006/relationships/image" Target="../media/image37.png"/><Relationship Id="rId10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984" y="961123"/>
            <a:ext cx="8145797" cy="520607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“AMO LA FISICA, MI SAREBBE DIFFICILE IMMAGINARE LA MIA VITA SENZA. E’ UNA SPECIE DI AMORE PERSONALE, COME PER UNA PERSONA A CUI SI DEVE MOLTO. E IO, CHE SOFFRO TANTO DI COSCIENZA SPORCA, SONO FISICA SENZA NESSUNA CATTIVA COSCIENZA.”</a:t>
            </a: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b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280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8px-Otto_Hahn_und_Lise_Meit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60" y="45767"/>
            <a:ext cx="52349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60" y="83770"/>
            <a:ext cx="39019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1912…</a:t>
            </a:r>
          </a:p>
          <a:p>
            <a:endParaRPr lang="en-US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INIZIO DI UNA COLLABORAZIONE CHE DURERA’ 30 ANNI CON OTTO HAHN</a:t>
            </a:r>
            <a:endParaRPr 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03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5" y="771137"/>
            <a:ext cx="7919363" cy="5492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085" y="195924"/>
            <a:ext cx="1385238" cy="115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4"/>
          <p:cNvSpPr txBox="1"/>
          <p:nvPr/>
        </p:nvSpPr>
        <p:spPr>
          <a:xfrm>
            <a:off x="772210" y="376808"/>
            <a:ext cx="6602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SCOPERTA DEL “LISOTTO”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3625" y="5182482"/>
            <a:ext cx="691718" cy="805156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850" y="816496"/>
            <a:ext cx="4327126" cy="2544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1914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346348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Lise und Otto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5" y="552452"/>
            <a:ext cx="4959879" cy="577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39232" y="2216152"/>
            <a:ext cx="3604768" cy="324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Allo scoppio della Prima Guerra Mondiale Lise torna in Austria</a:t>
            </a:r>
          </a:p>
          <a:p>
            <a:pPr marL="0" indent="0">
              <a:buNone/>
            </a:pPr>
            <a:endParaRPr lang="it-IT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Rimarrà lontano da Berlino per un anno</a:t>
            </a:r>
          </a:p>
          <a:p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82704" y="552454"/>
            <a:ext cx="3761296" cy="939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&lt;&lt; Ho molta nostalgia per la fisica &gt;&gt;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1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2995" y="3764391"/>
            <a:ext cx="1235598" cy="1842149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989" y="12236"/>
            <a:ext cx="8840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PROFESSORESSA DI FISICA NUCLEARE ALL’UNIVERSITA’ DI BERLINO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65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44"/>
            <a:ext cx="1111284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1938</a:t>
            </a: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Anschluss dell’Austria</a:t>
            </a:r>
            <a:endParaRPr lang="it-IT" sz="1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indumento-che-furono-costretti-ad-indossare-i-prigionieri-dei-campi-di-concentramento-1024x738.jpg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770"/>
            <a:ext cx="4366889" cy="314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/>
          <p:nvPr/>
        </p:nvSpPr>
        <p:spPr>
          <a:xfrm>
            <a:off x="0" y="2883744"/>
            <a:ext cx="57318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1933 </a:t>
            </a:r>
            <a:r>
              <a:rPr lang="it-IT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Judenboykott</a:t>
            </a:r>
            <a:endParaRPr lang="it-IT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75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87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1938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75" y="1190724"/>
            <a:ext cx="8912955" cy="5500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Lavora come ricercatrice all’Istituto Nobel di Stoccolma con il nipote Otto Robert </a:t>
            </a:r>
            <a:r>
              <a:rPr lang="it-I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Frisch</a:t>
            </a:r>
            <a:endParaRPr lang="it-IT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it-IT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Qui continua esperimenti sull’ irradiazione e mantiene un intenso rapporto epistolare con il collega Otto </a:t>
            </a:r>
            <a:r>
              <a:rPr lang="it-I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Hahn</a:t>
            </a:r>
            <a:endParaRPr lang="it-IT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9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217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1938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10" y="1224744"/>
            <a:ext cx="8629464" cy="522784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it-IT" sz="3800" b="1" u="sng" dirty="0"/>
              <a:t>Corrispondenza con </a:t>
            </a:r>
            <a:r>
              <a:rPr lang="it-IT" sz="3800" b="1" u="sng" dirty="0" err="1" smtClean="0"/>
              <a:t>Hahn</a:t>
            </a:r>
            <a:endParaRPr lang="it-IT" sz="3800" b="1" dirty="0"/>
          </a:p>
          <a:p>
            <a:pPr marL="0" indent="0" algn="ctr">
              <a:buNone/>
            </a:pPr>
            <a:endParaRPr lang="it-IT" sz="3800" b="1" dirty="0"/>
          </a:p>
          <a:p>
            <a:pPr marL="0" indent="0" algn="ctr">
              <a:buNone/>
            </a:pPr>
            <a:r>
              <a:rPr lang="it-IT" sz="3800" b="1" dirty="0" err="1" smtClean="0"/>
              <a:t>Hahn</a:t>
            </a:r>
            <a:r>
              <a:rPr lang="it-IT" sz="3800" b="1" dirty="0" smtClean="0"/>
              <a:t> e </a:t>
            </a:r>
            <a:r>
              <a:rPr lang="it-IT" sz="3800" b="1" dirty="0" err="1" smtClean="0"/>
              <a:t>Strassmann</a:t>
            </a:r>
            <a:r>
              <a:rPr lang="it-IT" sz="3800" b="1" dirty="0" smtClean="0"/>
              <a:t> irradiano </a:t>
            </a:r>
            <a:r>
              <a:rPr lang="it-IT" sz="3800" b="1" dirty="0"/>
              <a:t>nuclei di </a:t>
            </a:r>
            <a:r>
              <a:rPr lang="it-IT" sz="3800" b="1" dirty="0" smtClean="0"/>
              <a:t>Uranio </a:t>
            </a:r>
            <a:r>
              <a:rPr lang="it-IT" sz="3800" b="1" dirty="0"/>
              <a:t>con neutroni lenti </a:t>
            </a:r>
            <a:r>
              <a:rPr lang="it-IT" sz="3800" b="1" dirty="0" smtClean="0"/>
              <a:t>e ottengono atomi di Bario…</a:t>
            </a:r>
          </a:p>
          <a:p>
            <a:pPr marL="0" indent="0" algn="ctr">
              <a:buNone/>
            </a:pPr>
            <a:endParaRPr lang="it-IT" sz="3800" b="1" dirty="0" smtClean="0"/>
          </a:p>
          <a:p>
            <a:pPr marL="0" indent="0" algn="ctr">
              <a:buNone/>
            </a:pPr>
            <a:r>
              <a:rPr lang="it-IT" sz="3800" b="1" dirty="0" smtClean="0"/>
              <a:t>Il 19 dicembre del 1938 </a:t>
            </a:r>
            <a:r>
              <a:rPr lang="it-IT" sz="3800" b="1" dirty="0" err="1" smtClean="0"/>
              <a:t>Hahn</a:t>
            </a:r>
            <a:r>
              <a:rPr lang="it-IT" sz="3800" b="1" dirty="0" smtClean="0"/>
              <a:t> descrive il fenomeno alla </a:t>
            </a:r>
            <a:r>
              <a:rPr lang="it-IT" sz="3800" b="1" dirty="0" err="1" smtClean="0"/>
              <a:t>Meitner</a:t>
            </a:r>
            <a:r>
              <a:rPr lang="it-IT" sz="3800" b="1" dirty="0" smtClean="0"/>
              <a:t> : </a:t>
            </a:r>
          </a:p>
          <a:p>
            <a:pPr marL="0" indent="0" algn="ctr">
              <a:buNone/>
            </a:pPr>
            <a:endParaRPr lang="it-IT" sz="3800" b="1" dirty="0" smtClean="0"/>
          </a:p>
          <a:p>
            <a:pPr marL="0" indent="0" algn="ctr">
              <a:buNone/>
            </a:pPr>
            <a:r>
              <a:rPr lang="it-IT" sz="3800" b="1" i="1" dirty="0" smtClean="0"/>
              <a:t>“Forse lei riuscirebbe a suggerire una qualche soluzione fuori dall’ordinario…Se ha una qualche idea pubblicabile, tutti e tre noi figureremmo insieme in questo lavoro.”</a:t>
            </a:r>
          </a:p>
          <a:p>
            <a:pPr marL="0" indent="0">
              <a:buNone/>
            </a:pP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91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se meitner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0" y="930886"/>
            <a:ext cx="8923680" cy="5056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gfsfission212.jpg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67" y="2143303"/>
            <a:ext cx="7296693" cy="4127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29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1939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190" y="1203292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Pubblicazione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Nature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pPr marL="0" indent="0" algn="ctr">
              <a:buNone/>
            </a:pPr>
            <a:r>
              <a:rPr lang="it-IT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it-IT" sz="4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Disintegration</a:t>
            </a:r>
            <a:r>
              <a:rPr lang="it-IT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</a:t>
            </a:r>
            <a:r>
              <a:rPr lang="it-IT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uranium</a:t>
            </a:r>
            <a:r>
              <a:rPr lang="it-IT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by </a:t>
            </a:r>
            <a:r>
              <a:rPr lang="it-IT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neutrons</a:t>
            </a:r>
            <a:r>
              <a:rPr lang="it-IT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a new </a:t>
            </a:r>
            <a:r>
              <a:rPr lang="it-IT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type</a:t>
            </a:r>
            <a:r>
              <a:rPr lang="it-IT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of </a:t>
            </a:r>
            <a:r>
              <a:rPr lang="it-IT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nuclear</a:t>
            </a:r>
            <a:r>
              <a:rPr lang="it-IT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reaction</a:t>
            </a:r>
            <a:r>
              <a:rPr lang="it-IT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”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622564">
            <a:off x="1659218" y="1677199"/>
            <a:ext cx="220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SCIENZA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966627" y="1974014"/>
            <a:ext cx="259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AMICIZIA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 rot="787850">
            <a:off x="5544888" y="1761303"/>
            <a:ext cx="214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STORIA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542569" y="4275711"/>
            <a:ext cx="252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UMANITA’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 rot="21199376">
            <a:off x="2121175" y="2813030"/>
            <a:ext cx="335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DISTRUZIONE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 rot="20943556">
            <a:off x="4846832" y="3258938"/>
            <a:ext cx="203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MORTE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 rot="489373">
            <a:off x="2999367" y="3658163"/>
            <a:ext cx="259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DIGNITA’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 rot="1127025">
            <a:off x="5016053" y="2535712"/>
            <a:ext cx="259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PROGRESSO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1117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dplay - The Scientist Piano Cover _ Karaok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1943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75" y="1236084"/>
            <a:ext cx="8912955" cy="5273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LISE SI RIFIUTA DI COLLABORARE AL PROGETTO MANHATTAN CHE PORTERA’ ALLA DISTRUZIONE DI HIROSHIMA… </a:t>
            </a:r>
          </a:p>
          <a:p>
            <a:pPr marL="0" indent="0">
              <a:buNone/>
            </a:pP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“I WILL HAVE NOTHING TO DO WITH A BOMB”</a:t>
            </a:r>
          </a:p>
          <a:p>
            <a:pPr marL="0" indent="0">
              <a:buNone/>
            </a:pP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…UNA TELEFONATA COMUNICA A LISE CHE IL SUO FIOCCO DI NEVE E’ ESPLOSO SU HIROSHIMA, DEVASTANDOLA…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20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eitner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422400"/>
            <a:ext cx="7732806" cy="525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3100" y="266702"/>
            <a:ext cx="7732806" cy="1155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5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&lt;&lt; Costantemente vacillavo tra il non far nulla contro la mia coscienza e la responsabilità che avevo verso l’istituto e i miei collaboratori &gt;&gt;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9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1945</a:t>
            </a:r>
            <a:endParaRPr lang="en-US" sz="6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917788" cy="50338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OTTO HAHN VINCE NOBEL PER LA CHIMICA </a:t>
            </a:r>
          </a:p>
          <a:p>
            <a:pPr marL="0" indent="0">
              <a:buNone/>
            </a:pP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LISE NON VIENE MENZIONATA DA OTTO NEL SUO DISCORSO</a:t>
            </a:r>
          </a:p>
          <a:p>
            <a:pPr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Hahn_Nobelpre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31" y="1527715"/>
            <a:ext cx="4014869" cy="46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171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0086" y="727322"/>
            <a:ext cx="8943360" cy="54534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3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it-IT" sz="43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Questo </a:t>
            </a:r>
            <a:r>
              <a:rPr lang="it-IT" sz="43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premio Nobel lo ha effettivamente meritato, e lo avrebbe meritato anche se non avesse fatto questa scoperta. Ma che per la scoperta della fissione nucleare un premio Nobel si dovesse assegnare era una cosa evidente a tutti</a:t>
            </a:r>
            <a:r>
              <a:rPr lang="it-IT" sz="43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.”</a:t>
            </a:r>
          </a:p>
          <a:p>
            <a:pPr marL="0" indent="0" algn="ctr">
              <a:buNone/>
            </a:pPr>
            <a:endParaRPr lang="it-IT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it-IT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Carl 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Friedrich von </a:t>
            </a:r>
            <a:r>
              <a:rPr lang="it-IT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Weizsācker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(assistente di Lise </a:t>
            </a:r>
            <a:r>
              <a:rPr lang="it-IT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Meitner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it-IT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7100" y="5329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5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eitner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4" r="-8684"/>
          <a:stretch>
            <a:fillRect/>
          </a:stretch>
        </p:blipFill>
        <p:spPr>
          <a:xfrm>
            <a:off x="-254000" y="1130300"/>
            <a:ext cx="6515100" cy="4571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19800" y="495248"/>
            <a:ext cx="2921000" cy="457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Donna in un ambiente dominato da uomini</a:t>
            </a:r>
          </a:p>
          <a:p>
            <a:pPr marL="0" indent="0">
              <a:buNone/>
            </a:pPr>
            <a:endParaRPr lang="it-IT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Nata “ebrea” e perseguitata in epoca nazista</a:t>
            </a:r>
          </a:p>
          <a:p>
            <a:pPr marL="0" indent="0">
              <a:buNone/>
            </a:pPr>
            <a:endParaRPr lang="it-IT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Privata del Nobel per la scoperta della fissione nucleare</a:t>
            </a: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5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wo_Jima_.jpg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magine 5" descr="KVA_logo_RGB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1101"/>
            <a:ext cx="4319965" cy="1625600"/>
          </a:xfrm>
          <a:prstGeom prst="rect">
            <a:avLst/>
          </a:prstGeom>
        </p:spPr>
      </p:pic>
      <p:pic>
        <p:nvPicPr>
          <p:cNvPr id="7" name="Immagine 6" descr="alfa.jpg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59"/>
          <a:stretch/>
        </p:blipFill>
        <p:spPr>
          <a:xfrm>
            <a:off x="6529764" y="3721101"/>
            <a:ext cx="2525335" cy="1570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 descr="$_35.jpg"/>
          <p:cNvPicPr>
            <a:picLocks noChangeAspect="1"/>
          </p:cNvPicPr>
          <p:nvPr/>
        </p:nvPicPr>
        <p:blipFill>
          <a:blip r:embed="rId8">
            <a:alphaModFix amt="8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65" y="190500"/>
            <a:ext cx="3936999" cy="2781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285753"/>
            <a:ext cx="2592765" cy="3435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/>
              <a:t>Sulla questione Nobel prevalsero questioni legate alla politica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Operazione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Alsos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nell’Aprile</a:t>
            </a:r>
            <a:r>
              <a:rPr lang="en-US" sz="2000" dirty="0" smtClean="0">
                <a:solidFill>
                  <a:srgbClr val="000000"/>
                </a:solidFill>
              </a:rPr>
              <a:t> del 1945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Hahn </a:t>
            </a:r>
            <a:r>
              <a:rPr lang="en-US" sz="2000" dirty="0" err="1" smtClean="0">
                <a:solidFill>
                  <a:srgbClr val="000000"/>
                </a:solidFill>
              </a:rPr>
              <a:t>viene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catturato</a:t>
            </a:r>
            <a:r>
              <a:rPr lang="en-US" sz="2000" dirty="0" smtClean="0">
                <a:solidFill>
                  <a:srgbClr val="000000"/>
                </a:solidFill>
              </a:rPr>
              <a:t> e </a:t>
            </a:r>
            <a:r>
              <a:rPr lang="en-US" sz="2000" dirty="0" err="1" smtClean="0">
                <a:solidFill>
                  <a:srgbClr val="000000"/>
                </a:solidFill>
              </a:rPr>
              <a:t>trasferito</a:t>
            </a:r>
            <a:r>
              <a:rPr lang="en-US" sz="2000" dirty="0" smtClean="0">
                <a:solidFill>
                  <a:srgbClr val="000000"/>
                </a:solidFill>
              </a:rPr>
              <a:t> in </a:t>
            </a:r>
            <a:r>
              <a:rPr lang="en-US" sz="2000" dirty="0" err="1" smtClean="0">
                <a:solidFill>
                  <a:srgbClr val="000000"/>
                </a:solidFill>
              </a:rPr>
              <a:t>Inghilterra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51235" y="285753"/>
            <a:ext cx="2592765" cy="3079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/>
              <a:t>Una nuova politica si andava delineando in Europa</a:t>
            </a:r>
          </a:p>
          <a:p>
            <a:r>
              <a:rPr lang="it-IT" sz="2000" dirty="0"/>
              <a:t>Gli venne assegnato il Nobel per la Chimica </a:t>
            </a:r>
            <a:r>
              <a:rPr lang="it-IT" sz="2000" dirty="0" smtClean="0"/>
              <a:t>1944</a:t>
            </a:r>
            <a:endParaRPr lang="it-IT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5499100"/>
            <a:ext cx="9144000" cy="135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6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51" y="4513407"/>
            <a:ext cx="8629464" cy="220000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LISE MUORE NEL 1968, TRE MESI DOPO HAHN, IN UN ULTIMO FIOCCO DI NEVE CHE SI SDOPPIA..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39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84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355" y="132279"/>
            <a:ext cx="44165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GRAZIE…</a:t>
            </a:r>
          </a:p>
        </p:txBody>
      </p:sp>
      <p:pic>
        <p:nvPicPr>
          <p:cNvPr id="7" name="Picture 6" descr="annalea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8" b="89722" l="21944" r="67593">
                        <a14:foregroundMark x1="65833" y1="52917" x2="65833" y2="52917"/>
                        <a14:foregroundMark x1="47593" y1="50694" x2="47593" y2="50694"/>
                        <a14:foregroundMark x1="46296" y1="50139" x2="46296" y2="50139"/>
                        <a14:foregroundMark x1="50000" y1="50278" x2="50000" y2="50278"/>
                        <a14:foregroundMark x1="55833" y1="48472" x2="55833" y2="48472"/>
                        <a14:foregroundMark x1="58611" y1="54028" x2="58611" y2="54028"/>
                        <a14:foregroundMark x1="21944" y1="46250" x2="40278" y2="8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38024" r="31298" b="38165"/>
          <a:stretch/>
        </p:blipFill>
        <p:spPr>
          <a:xfrm>
            <a:off x="2910003" y="1322173"/>
            <a:ext cx="3315432" cy="1318005"/>
          </a:xfrm>
          <a:prstGeom prst="rect">
            <a:avLst/>
          </a:prstGeom>
        </p:spPr>
      </p:pic>
      <p:pic>
        <p:nvPicPr>
          <p:cNvPr id="12" name="Picture 11" descr="martina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82" b="74459" l="23152" r="71758">
                        <a14:foregroundMark x1="47152" y1="60606" x2="47152" y2="60606"/>
                        <a14:backgroundMark x1="55515" y1="46320" x2="55515" y2="46320"/>
                        <a14:backgroundMark x1="32364" y1="43506" x2="32364" y2="43506"/>
                        <a14:backgroundMark x1="40000" y1="45671" x2="40000" y2="45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15912" r="24105" b="24958"/>
          <a:stretch/>
        </p:blipFill>
        <p:spPr>
          <a:xfrm rot="21300796">
            <a:off x="79420" y="2965609"/>
            <a:ext cx="3196360" cy="1966526"/>
          </a:xfrm>
          <a:prstGeom prst="rect">
            <a:avLst/>
          </a:prstGeom>
        </p:spPr>
      </p:pic>
      <p:pic>
        <p:nvPicPr>
          <p:cNvPr id="15" name="Picture 14" descr="fabiola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606" y1="62076" x2="46606" y2="62076"/>
                        <a14:foregroundMark x1="37104" y1="50212" x2="37104" y2="50212"/>
                        <a14:foregroundMark x1="23379" y1="66102" x2="23379" y2="66102"/>
                        <a14:backgroundMark x1="47813" y1="52966" x2="47813" y2="52966"/>
                        <a14:backgroundMark x1="52640" y1="29449" x2="52640" y2="29449"/>
                        <a14:backgroundMark x1="37557" y1="26695" x2="37557" y2="26695"/>
                        <a14:backgroundMark x1="23529" y1="49576" x2="23529" y2="49576"/>
                        <a14:backgroundMark x1="23077" y1="55932" x2="23077" y2="55932"/>
                        <a14:backgroundMark x1="34389" y1="45763" x2="34389" y2="45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3" y="1883596"/>
            <a:ext cx="4472076" cy="3183740"/>
          </a:xfrm>
          <a:prstGeom prst="rect">
            <a:avLst/>
          </a:prstGeom>
        </p:spPr>
      </p:pic>
      <p:pic>
        <p:nvPicPr>
          <p:cNvPr id="16" name="Picture 15" descr="Giovanni.jpg"/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778" b="52500" l="23704" r="70093">
                        <a14:foregroundMark x1="43056" y1="33750" x2="43056" y2="33750"/>
                        <a14:foregroundMark x1="45741" y1="32778" x2="45741" y2="32778"/>
                        <a14:foregroundMark x1="52130" y1="35972" x2="52130" y2="35972"/>
                        <a14:foregroundMark x1="52500" y1="32639" x2="52500" y2="32639"/>
                        <a14:foregroundMark x1="67500" y1="30000" x2="67500" y2="30000"/>
                        <a14:foregroundMark x1="41019" y1="34306" x2="41019" y2="34306"/>
                        <a14:foregroundMark x1="38426" y1="36111" x2="38426" y2="36111"/>
                        <a14:foregroundMark x1="39444" y1="33750" x2="39444" y2="33750"/>
                        <a14:foregroundMark x1="37315" y1="30972" x2="37315" y2="30972"/>
                        <a14:foregroundMark x1="43241" y1="32083" x2="43241" y2="32083"/>
                        <a14:backgroundMark x1="36481" y1="34167" x2="36481" y2="34167"/>
                        <a14:backgroundMark x1="44722" y1="34722" x2="44722" y2="34722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3423" r="24849" b="45047"/>
          <a:stretch/>
        </p:blipFill>
        <p:spPr>
          <a:xfrm rot="20531089">
            <a:off x="-228759" y="728177"/>
            <a:ext cx="3761718" cy="2560318"/>
          </a:xfrm>
          <a:prstGeom prst="rect">
            <a:avLst/>
          </a:prstGeom>
        </p:spPr>
      </p:pic>
      <p:pic>
        <p:nvPicPr>
          <p:cNvPr id="17" name="Picture 16" descr="Foto del 06-10-15 alle 23.51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306" b="52222" l="30556" r="79352">
                        <a14:foregroundMark x1="73704" y1="35278" x2="73704" y2="35278"/>
                        <a14:foregroundMark x1="70463" y1="44167" x2="70463" y2="44167"/>
                        <a14:foregroundMark x1="68981" y1="46528" x2="68981" y2="46528"/>
                        <a14:foregroundMark x1="63426" y1="42917" x2="63426" y2="42917"/>
                        <a14:foregroundMark x1="60463" y1="44306" x2="60463" y2="44306"/>
                        <a14:foregroundMark x1="55833" y1="40972" x2="55833" y2="40972"/>
                        <a14:foregroundMark x1="47685" y1="41806" x2="47685" y2="41806"/>
                        <a14:foregroundMark x1="46574" y1="41250" x2="46574" y2="41250"/>
                        <a14:foregroundMark x1="45278" y1="34722" x2="45278" y2="34722"/>
                        <a14:foregroundMark x1="44907" y1="40833" x2="44907" y2="40833"/>
                        <a14:foregroundMark x1="58333" y1="28472" x2="58333" y2="28472"/>
                        <a14:foregroundMark x1="57685" y1="26667" x2="57685" y2="26667"/>
                        <a14:backgroundMark x1="66296" y1="34722" x2="66296" y2="34722"/>
                        <a14:backgroundMark x1="64167" y1="40972" x2="64167" y2="40972"/>
                        <a14:backgroundMark x1="59352" y1="42500" x2="59352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29" t="16114" r="19470" b="48509"/>
          <a:stretch/>
        </p:blipFill>
        <p:spPr>
          <a:xfrm rot="20932856" flipH="1">
            <a:off x="915950" y="4543493"/>
            <a:ext cx="3478321" cy="163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7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1" y="399171"/>
            <a:ext cx="8743575" cy="728162"/>
          </a:xfrm>
        </p:spPr>
        <p:txBody>
          <a:bodyPr>
            <a:prstTxWarp prst="textArchDown">
              <a:avLst/>
            </a:prstTxWarp>
            <a:normAutofit fontScale="90000"/>
          </a:bodyPr>
          <a:lstStyle/>
          <a:p>
            <a:r>
              <a:rPr lang="en-US" sz="8800" dirty="0" smtClean="0">
                <a:ln w="1841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IL FIOCCO DI LISE</a:t>
            </a:r>
            <a:endParaRPr lang="en-US" sz="8800" dirty="0">
              <a:ln w="1841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6" name="Picture 5" descr="meitner_1912-18_berlin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9" y="1920852"/>
            <a:ext cx="2269463" cy="34639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585px-Lise_Meitner_signature.svg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7614">
            <a:off x="3308331" y="4712613"/>
            <a:ext cx="5505304" cy="126104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8291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96" y="578351"/>
            <a:ext cx="7779694" cy="6329708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Elise (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Lise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 Meitner</a:t>
            </a: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Nasce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a Vienna</a:t>
            </a: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il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7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novembre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1878</a:t>
            </a: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da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una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famiglia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benestante</a:t>
            </a: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origini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ebraiche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008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6603"/>
            <a:ext cx="914399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 tempo non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esistono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scuole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secondarie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femminili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Lise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deve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prepararsi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alla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maturità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privatamente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per poi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iscriversi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all’università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nel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frattempo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apertasi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alle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donne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famiglia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non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ostacola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nei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suoi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propositi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Inizia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seguire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corsi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di FISICA e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MATEMATICA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4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931" y="3626619"/>
            <a:ext cx="5073069" cy="323138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…Si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laurea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in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fisica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è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la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seconda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donna PhD in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fisica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Vienna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133" y="294845"/>
            <a:ext cx="80965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Profondamente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affascinata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da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Boltzman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fisico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entusiasta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comunicatore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82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2796" y="1381925"/>
            <a:ext cx="5898895" cy="370870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19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1906</a:t>
            </a:r>
          </a:p>
          <a:p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Parigi</a:t>
            </a:r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–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istituto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del radio</a:t>
            </a:r>
            <a:endParaRPr lang="en-US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811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12395"/>
            <a:ext cx="72004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1907</a:t>
            </a:r>
          </a:p>
          <a:p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BERLIN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8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lanck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94" y="406400"/>
            <a:ext cx="42418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Callout 4"/>
          <p:cNvSpPr/>
          <p:nvPr/>
        </p:nvSpPr>
        <p:spPr>
          <a:xfrm>
            <a:off x="5204894" y="298002"/>
            <a:ext cx="3837050" cy="1791755"/>
          </a:xfrm>
          <a:prstGeom prst="wedgeEllipseCallout">
            <a:avLst>
              <a:gd name="adj1" fmla="val -58247"/>
              <a:gd name="adj2" fmla="val 855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&lt;&lt; SIGNORINA MEITNER, MI DICONO CHE LEI HA GIA’ UNA LAUREA…CHE COSA VUOLE DI PIU’? &gt;&gt;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24100" y="6032500"/>
            <a:ext cx="2260600" cy="5461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 smtClean="0">
                <a:solidFill>
                  <a:srgbClr val="FFFFFF"/>
                </a:solidFill>
              </a:rPr>
              <a:t>Max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Planck</a:t>
            </a:r>
            <a:endParaRPr lang="it-IT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567</Words>
  <Application>Microsoft Macintosh PowerPoint</Application>
  <PresentationFormat>On-screen Show (4:3)</PresentationFormat>
  <Paragraphs>79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IL FIOCCO DI LISE</vt:lpstr>
      <vt:lpstr> Elise (Lise) Meitner Nasce a Vienna il 7 novembre 1878  da una famiglia benestante di origini ebraiche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1938</vt:lpstr>
      <vt:lpstr>1938</vt:lpstr>
      <vt:lpstr>PowerPoint Presentation</vt:lpstr>
      <vt:lpstr>1939</vt:lpstr>
      <vt:lpstr>1943</vt:lpstr>
      <vt:lpstr>PowerPoint Presentation</vt:lpstr>
      <vt:lpstr>1945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Figlia di avv.ebreo  educata protestante ragazze non ammesse ai licei</dc:title>
  <dc:creator>. .</dc:creator>
  <cp:lastModifiedBy>. .</cp:lastModifiedBy>
  <cp:revision>59</cp:revision>
  <dcterms:created xsi:type="dcterms:W3CDTF">2015-10-05T21:01:23Z</dcterms:created>
  <dcterms:modified xsi:type="dcterms:W3CDTF">2015-11-18T15:37:33Z</dcterms:modified>
</cp:coreProperties>
</file>