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6" r:id="rId5"/>
    <p:sldId id="259" r:id="rId6"/>
    <p:sldId id="260" r:id="rId7"/>
    <p:sldId id="261" r:id="rId8"/>
    <p:sldId id="262" r:id="rId9"/>
    <p:sldId id="263" r:id="rId10"/>
    <p:sldId id="272" r:id="rId11"/>
    <p:sldId id="264" r:id="rId12"/>
    <p:sldId id="265" r:id="rId13"/>
    <p:sldId id="267" r:id="rId14"/>
    <p:sldId id="273"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80" d="100"/>
          <a:sy n="80" d="100"/>
        </p:scale>
        <p:origin x="-1002" y="58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230CD-BD6C-4670-9CB2-C4AAB5F0F65B}" type="datetimeFigureOut">
              <a:rPr lang="it-IT" smtClean="0"/>
              <a:pPr/>
              <a:t>18/11/2015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E1BCA-BA73-4FD5-A3DE-13E906D2853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3EE1BCA-BA73-4FD5-A3DE-13E906D28538}"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401496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268074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208847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131127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421824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60874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260517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136574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126236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77519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4C6BF50-538E-4B6C-B467-419374218D80}" type="datetimeFigureOut">
              <a:rPr lang="it-IT" smtClean="0"/>
              <a:pPr/>
              <a:t>18/11/2015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41893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6BF50-538E-4B6C-B467-419374218D80}" type="datetimeFigureOut">
              <a:rPr lang="it-IT" smtClean="0"/>
              <a:pPr/>
              <a:t>18/11/2015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0441-F7EB-4949-81B9-4CFAECD03A6D}" type="slidenum">
              <a:rPr lang="it-IT" smtClean="0"/>
              <a:pPr/>
              <a:t>‹N›</a:t>
            </a:fld>
            <a:endParaRPr lang="it-IT"/>
          </a:p>
        </p:txBody>
      </p:sp>
    </p:spTree>
    <p:extLst>
      <p:ext uri="{BB962C8B-B14F-4D97-AF65-F5344CB8AC3E}">
        <p14:creationId xmlns="" xmlns:p14="http://schemas.microsoft.com/office/powerpoint/2010/main" val="1073526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extLst>
              <a:ext uri="{BEBA8EAE-BF5A-486C-A8C5-ECC9F3942E4B}">
                <a14:imgProps xmlns="" xmlns:a14="http://schemas.microsoft.com/office/drawing/2010/main">
                  <a14:imgLayer r:embed="rId3">
                    <a14:imgEffect>
                      <a14:sharpenSoften amount="-6000"/>
                    </a14:imgEffect>
                  </a14:imgLayer>
                </a14:imgProps>
              </a:ext>
            </a:extLst>
          </a:blip>
          <a:srcRect/>
          <a:stretch>
            <a:fillRect t="-1000" b="-33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5496" y="3615159"/>
            <a:ext cx="5760640" cy="1614041"/>
          </a:xfrm>
        </p:spPr>
        <p:txBody>
          <a:bodyPr>
            <a:normAutofit fontScale="90000"/>
          </a:bodyPr>
          <a:lstStyle/>
          <a:p>
            <a:r>
              <a:rPr lang="it-IT" b="1" dirty="0" smtClean="0">
                <a:effectLst>
                  <a:outerShdw blurRad="38100" dist="38100" dir="2700000" algn="tl">
                    <a:srgbClr val="000000">
                      <a:alpha val="43137"/>
                    </a:srgbClr>
                  </a:outerShdw>
                </a:effectLst>
              </a:rPr>
              <a:t>«L’incantatrice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di numeri»</a:t>
            </a:r>
            <a:br>
              <a:rPr lang="it-IT" b="1" dirty="0" smtClean="0">
                <a:effectLst>
                  <a:outerShdw blurRad="38100" dist="38100" dir="2700000" algn="tl">
                    <a:srgbClr val="000000">
                      <a:alpha val="43137"/>
                    </a:srgbClr>
                  </a:outerShdw>
                </a:effectLst>
              </a:rPr>
            </a:br>
            <a:endParaRPr lang="it-IT" b="1" dirty="0">
              <a:effectLst>
                <a:outerShdw blurRad="38100" dist="38100" dir="2700000" algn="tl">
                  <a:srgbClr val="000000">
                    <a:alpha val="43137"/>
                  </a:srgbClr>
                </a:outerShdw>
              </a:effectLst>
            </a:endParaRPr>
          </a:p>
        </p:txBody>
      </p:sp>
      <p:sp>
        <p:nvSpPr>
          <p:cNvPr id="5" name="CasellaDiTesto 4"/>
          <p:cNvSpPr txBox="1"/>
          <p:nvPr/>
        </p:nvSpPr>
        <p:spPr>
          <a:xfrm>
            <a:off x="467544" y="2780928"/>
            <a:ext cx="4851539" cy="769441"/>
          </a:xfrm>
          <a:prstGeom prst="rect">
            <a:avLst/>
          </a:prstGeom>
          <a:noFill/>
        </p:spPr>
        <p:txBody>
          <a:bodyPr wrap="square" rtlCol="0">
            <a:spAutoFit/>
          </a:bodyPr>
          <a:lstStyle/>
          <a:p>
            <a:r>
              <a:rPr lang="it-IT" sz="4400" b="1" dirty="0" smtClean="0"/>
              <a:t> </a:t>
            </a:r>
            <a:r>
              <a:rPr lang="it-IT" sz="4400" b="1" dirty="0" smtClean="0">
                <a:effectLst>
                  <a:outerShdw blurRad="38100" dist="38100" dir="2700000" algn="tl">
                    <a:srgbClr val="000000">
                      <a:alpha val="43137"/>
                    </a:srgbClr>
                  </a:outerShdw>
                </a:effectLst>
              </a:rPr>
              <a:t>Augusta Ada Byron</a:t>
            </a:r>
            <a:endParaRPr lang="it-IT" sz="44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738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88" y="413792"/>
            <a:ext cx="8964488" cy="1143000"/>
          </a:xfrm>
        </p:spPr>
        <p:txBody>
          <a:bodyPr>
            <a:normAutofit/>
          </a:bodyPr>
          <a:lstStyle/>
          <a:p>
            <a:pPr algn="just"/>
            <a:r>
              <a:rPr lang="it-IT" sz="3200" b="1" dirty="0" smtClean="0"/>
              <a:t>Nota G: </a:t>
            </a:r>
            <a:r>
              <a:rPr lang="it-IT" sz="3200" dirty="0" smtClean="0"/>
              <a:t>Il primo algoritmo informatico della storia </a:t>
            </a:r>
            <a:br>
              <a:rPr lang="it-IT" sz="3200" dirty="0" smtClean="0"/>
            </a:br>
            <a:endParaRPr lang="it-IT" sz="3200" b="1" dirty="0"/>
          </a:p>
        </p:txBody>
      </p:sp>
      <p:sp>
        <p:nvSpPr>
          <p:cNvPr id="4" name="Rettangolo 3"/>
          <p:cNvSpPr/>
          <p:nvPr/>
        </p:nvSpPr>
        <p:spPr>
          <a:xfrm>
            <a:off x="576064" y="1280954"/>
            <a:ext cx="8158752" cy="707886"/>
          </a:xfrm>
          <a:prstGeom prst="rect">
            <a:avLst/>
          </a:prstGeom>
        </p:spPr>
        <p:txBody>
          <a:bodyPr wrap="square">
            <a:spAutoFit/>
          </a:bodyPr>
          <a:lstStyle/>
          <a:p>
            <a:pPr algn="just"/>
            <a:r>
              <a:rPr lang="it-IT" sz="2000" dirty="0" smtClean="0"/>
              <a:t>L'</a:t>
            </a:r>
            <a:r>
              <a:rPr lang="it-IT" sz="2000" b="1" dirty="0" smtClean="0"/>
              <a:t>algoritmo</a:t>
            </a:r>
            <a:r>
              <a:rPr lang="it-IT" sz="2000" dirty="0" smtClean="0"/>
              <a:t> è un procedimento logico che permette di risolvere un problema eseguendo una serie di istruzioni in una determinata sequenza.</a:t>
            </a:r>
            <a:endParaRPr lang="it-IT" sz="2000" dirty="0"/>
          </a:p>
        </p:txBody>
      </p:sp>
      <p:pic>
        <p:nvPicPr>
          <p:cNvPr id="6146" name="Picture 2" descr="http://www.devapp.it/wordpress/wp-content/uploads/2011/03/corso-completo-c-introduzione-alla-programmazione-03.jpg"/>
          <p:cNvPicPr>
            <a:picLocks noChangeAspect="1" noChangeArrowheads="1"/>
          </p:cNvPicPr>
          <p:nvPr/>
        </p:nvPicPr>
        <p:blipFill>
          <a:blip r:embed="rId2" cstate="print"/>
          <a:srcRect/>
          <a:stretch>
            <a:fillRect/>
          </a:stretch>
        </p:blipFill>
        <p:spPr bwMode="auto">
          <a:xfrm>
            <a:off x="5969332" y="2492896"/>
            <a:ext cx="3067164" cy="3528392"/>
          </a:xfrm>
          <a:prstGeom prst="rect">
            <a:avLst/>
          </a:prstGeom>
          <a:noFill/>
        </p:spPr>
      </p:pic>
      <p:sp>
        <p:nvSpPr>
          <p:cNvPr id="5" name="Rettangolo 4"/>
          <p:cNvSpPr/>
          <p:nvPr/>
        </p:nvSpPr>
        <p:spPr>
          <a:xfrm>
            <a:off x="528766" y="2710661"/>
            <a:ext cx="4644008" cy="646331"/>
          </a:xfrm>
          <a:prstGeom prst="rect">
            <a:avLst/>
          </a:prstGeom>
        </p:spPr>
        <p:txBody>
          <a:bodyPr wrap="square">
            <a:spAutoFit/>
          </a:bodyPr>
          <a:lstStyle/>
          <a:p>
            <a:pPr algn="just"/>
            <a:r>
              <a:rPr lang="it-IT" b="1" cap="all" dirty="0" smtClean="0"/>
              <a:t>é</a:t>
            </a:r>
            <a:r>
              <a:rPr lang="it-IT" b="1" dirty="0" smtClean="0"/>
              <a:t> un concetto cardine della fase di programmazione e dello </a:t>
            </a:r>
            <a:r>
              <a:rPr lang="it-IT" b="1" dirty="0" smtClean="0">
                <a:solidFill>
                  <a:srgbClr val="FF0000"/>
                </a:solidFill>
              </a:rPr>
              <a:t>sviluppo del software</a:t>
            </a:r>
            <a:endParaRPr lang="it-IT" b="1" dirty="0">
              <a:solidFill>
                <a:srgbClr val="FF0000"/>
              </a:solidFill>
            </a:endParaRPr>
          </a:p>
        </p:txBody>
      </p:sp>
      <p:sp>
        <p:nvSpPr>
          <p:cNvPr id="6" name="Freccia in giù 5"/>
          <p:cNvSpPr/>
          <p:nvPr/>
        </p:nvSpPr>
        <p:spPr>
          <a:xfrm>
            <a:off x="2627784" y="3532540"/>
            <a:ext cx="288032"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95278" y="4222829"/>
            <a:ext cx="5459624" cy="369332"/>
          </a:xfrm>
          <a:prstGeom prst="rect">
            <a:avLst/>
          </a:prstGeom>
        </p:spPr>
        <p:txBody>
          <a:bodyPr wrap="square">
            <a:spAutoFit/>
          </a:bodyPr>
          <a:lstStyle/>
          <a:p>
            <a:pPr algn="just"/>
            <a:r>
              <a:rPr lang="it-IT" b="1" cap="all" dirty="0" smtClean="0"/>
              <a:t>Nota G: </a:t>
            </a:r>
            <a:r>
              <a:rPr lang="it-IT" b="1" dirty="0" smtClean="0">
                <a:solidFill>
                  <a:srgbClr val="FF0000"/>
                </a:solidFill>
              </a:rPr>
              <a:t>PRIMO ALGORITMO </a:t>
            </a:r>
            <a:r>
              <a:rPr lang="it-IT" b="1" dirty="0" smtClean="0"/>
              <a:t>informatico della storia</a:t>
            </a:r>
            <a:endParaRPr lang="it-IT" b="1" dirty="0">
              <a:solidFill>
                <a:srgbClr val="FF0000"/>
              </a:solidFill>
            </a:endParaRPr>
          </a:p>
        </p:txBody>
      </p:sp>
      <p:sp>
        <p:nvSpPr>
          <p:cNvPr id="8" name="Freccia in giù 7"/>
          <p:cNvSpPr/>
          <p:nvPr/>
        </p:nvSpPr>
        <p:spPr>
          <a:xfrm>
            <a:off x="2627784" y="4797152"/>
            <a:ext cx="288032"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19730" y="5541942"/>
            <a:ext cx="5472608" cy="830997"/>
          </a:xfrm>
          <a:prstGeom prst="rect">
            <a:avLst/>
          </a:prstGeom>
        </p:spPr>
        <p:txBody>
          <a:bodyPr wrap="square">
            <a:spAutoFit/>
          </a:bodyPr>
          <a:lstStyle/>
          <a:p>
            <a:pPr algn="ctr"/>
            <a:r>
              <a:rPr lang="it-IT" sz="2400" b="1" cap="all" dirty="0" smtClean="0">
                <a:solidFill>
                  <a:srgbClr val="FF0000"/>
                </a:solidFill>
              </a:rPr>
              <a:t>A</a:t>
            </a:r>
            <a:r>
              <a:rPr lang="it-IT" sz="2400" b="1" dirty="0" smtClean="0">
                <a:solidFill>
                  <a:srgbClr val="FF0000"/>
                </a:solidFill>
              </a:rPr>
              <a:t>da Byron prima programmatrice informatica della storia</a:t>
            </a:r>
            <a:endParaRPr lang="it-IT" sz="2400" b="1" dirty="0">
              <a:solidFill>
                <a:srgbClr val="FF0000"/>
              </a:solidFill>
            </a:endParaRPr>
          </a:p>
        </p:txBody>
      </p:sp>
      <p:sp>
        <p:nvSpPr>
          <p:cNvPr id="10" name="Rettangolo 9"/>
          <p:cNvSpPr/>
          <p:nvPr/>
        </p:nvSpPr>
        <p:spPr>
          <a:xfrm>
            <a:off x="107504" y="2519313"/>
            <a:ext cx="5904656" cy="4078039"/>
          </a:xfrm>
          <a:prstGeom prst="rect">
            <a:avLst/>
          </a:prstGeom>
        </p:spPr>
        <p:txBody>
          <a:bodyPr wrap="square">
            <a:spAutoFit/>
          </a:bodyPr>
          <a:lstStyle/>
          <a:p>
            <a:pPr>
              <a:spcAft>
                <a:spcPts val="600"/>
              </a:spcAft>
            </a:pPr>
            <a:r>
              <a:rPr lang="it-IT" b="1" dirty="0" smtClean="0"/>
              <a:t>CARATTERISTICHE DEGLI ALGORITMI:</a:t>
            </a:r>
          </a:p>
          <a:p>
            <a:pPr>
              <a:spcAft>
                <a:spcPts val="600"/>
              </a:spcAft>
              <a:buFont typeface="Arial" pitchFamily="34" charset="0"/>
              <a:buChar char="•"/>
            </a:pPr>
            <a:r>
              <a:rPr lang="it-IT" dirty="0" smtClean="0"/>
              <a:t>i passi costituenti devono essere "elementari", ovvero non ulteriormente scomponibili (</a:t>
            </a:r>
            <a:r>
              <a:rPr lang="it-IT" i="1" dirty="0" smtClean="0"/>
              <a:t>atomicità</a:t>
            </a:r>
            <a:r>
              <a:rPr lang="it-IT" dirty="0" smtClean="0"/>
              <a:t>)</a:t>
            </a:r>
          </a:p>
          <a:p>
            <a:pPr>
              <a:spcAft>
                <a:spcPts val="600"/>
              </a:spcAft>
              <a:buFont typeface="Arial" pitchFamily="34" charset="0"/>
              <a:buChar char="•"/>
            </a:pPr>
            <a:r>
              <a:rPr lang="it-IT" dirty="0" smtClean="0"/>
              <a:t>i passi costituenti devono essere interpretabili in modo diretto e univoco dall'</a:t>
            </a:r>
            <a:r>
              <a:rPr lang="it-IT" i="1" dirty="0" smtClean="0"/>
              <a:t>esecutore</a:t>
            </a:r>
            <a:r>
              <a:rPr lang="it-IT" dirty="0" smtClean="0"/>
              <a:t>, sia esso umano o artificiale (</a:t>
            </a:r>
            <a:r>
              <a:rPr lang="it-IT" i="1" dirty="0" smtClean="0"/>
              <a:t>non ambiguità</a:t>
            </a:r>
            <a:r>
              <a:rPr lang="it-IT" dirty="0" smtClean="0"/>
              <a:t>)</a:t>
            </a:r>
          </a:p>
          <a:p>
            <a:pPr>
              <a:spcAft>
                <a:spcPts val="600"/>
              </a:spcAft>
              <a:buFont typeface="Arial" pitchFamily="34" charset="0"/>
              <a:buChar char="•"/>
            </a:pPr>
            <a:r>
              <a:rPr lang="it-IT" dirty="0" smtClean="0"/>
              <a:t>l'algoritmo deve essere composto da un numero finito di passi e richiedere una quantità finita di dati in ingresso (</a:t>
            </a:r>
            <a:r>
              <a:rPr lang="it-IT" i="1" dirty="0" smtClean="0"/>
              <a:t>finitezza</a:t>
            </a:r>
            <a:r>
              <a:rPr lang="it-IT" dirty="0" smtClean="0"/>
              <a:t>)</a:t>
            </a:r>
          </a:p>
          <a:p>
            <a:pPr>
              <a:spcAft>
                <a:spcPts val="600"/>
              </a:spcAft>
              <a:buFont typeface="Arial" pitchFamily="34" charset="0"/>
              <a:buChar char="•"/>
            </a:pPr>
            <a:r>
              <a:rPr lang="it-IT" dirty="0" smtClean="0"/>
              <a:t>l'esecuzione deve avere termine dopo un tempo finito (</a:t>
            </a:r>
            <a:r>
              <a:rPr lang="it-IT" i="1" dirty="0" smtClean="0"/>
              <a:t>terminazione</a:t>
            </a:r>
            <a:r>
              <a:rPr lang="it-IT" dirty="0" smtClean="0"/>
              <a:t>)</a:t>
            </a:r>
          </a:p>
          <a:p>
            <a:pPr>
              <a:spcAft>
                <a:spcPts val="600"/>
              </a:spcAft>
              <a:buFont typeface="Arial" pitchFamily="34" charset="0"/>
              <a:buChar char="•"/>
            </a:pPr>
            <a:r>
              <a:rPr lang="it-IT" dirty="0" smtClean="0"/>
              <a:t>l'esecuzione deve portare a un risultato univoco (</a:t>
            </a:r>
            <a:r>
              <a:rPr lang="it-IT" i="1" dirty="0" smtClean="0"/>
              <a:t>effettività</a:t>
            </a:r>
            <a:r>
              <a:rPr lang="it-IT" dirty="0" smtClean="0"/>
              <a:t>)</a:t>
            </a:r>
            <a:br>
              <a:rPr lang="it-IT" dirty="0" smtClean="0"/>
            </a:br>
            <a:endParaRPr lang="it-IT" dirty="0"/>
          </a:p>
        </p:txBody>
      </p:sp>
      <p:pic>
        <p:nvPicPr>
          <p:cNvPr id="1026" name="Picture 2" descr="C:\Users\HP G62324\Desktop\442851-inside-the-mind-of-ada-lovelace.jpg"/>
          <p:cNvPicPr>
            <a:picLocks noChangeAspect="1" noChangeArrowheads="1"/>
          </p:cNvPicPr>
          <p:nvPr/>
        </p:nvPicPr>
        <p:blipFill>
          <a:blip r:embed="rId3" cstate="print"/>
          <a:srcRect l="11682" r="11552"/>
          <a:stretch>
            <a:fillRect/>
          </a:stretch>
        </p:blipFill>
        <p:spPr bwMode="auto">
          <a:xfrm>
            <a:off x="5595878" y="3205062"/>
            <a:ext cx="3312368" cy="2431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8854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 presetClass="exit" presetSubtype="0" fill="hold" nodeType="withEffect">
                                  <p:stCondLst>
                                    <p:cond delay="0"/>
                                  </p:stCondLst>
                                  <p:childTnLst>
                                    <p:set>
                                      <p:cBhvr>
                                        <p:cTn id="26" dur="1" fill="hold">
                                          <p:stCondLst>
                                            <p:cond delay="0"/>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56992" y="3068960"/>
            <a:ext cx="2798151" cy="3378508"/>
          </a:xfrm>
          <a:prstGeom prst="rect">
            <a:avLst/>
          </a:prstGeom>
          <a:solidFill>
            <a:srgbClr val="FFFFFF">
              <a:shade val="85000"/>
            </a:srgbClr>
          </a:solidFill>
          <a:ln w="190500" cap="sq">
            <a:solidFill>
              <a:srgbClr val="FFFFFF"/>
            </a:solidFill>
            <a:miter lim="800000"/>
          </a:ln>
          <a:effectLst>
            <a:outerShdw blurRad="76200" dir="13500000" sy="23000" kx="1200000" algn="br" rotWithShape="0">
              <a:prstClr val="black">
                <a:alpha val="2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olo 1"/>
          <p:cNvSpPr>
            <a:spLocks noGrp="1"/>
          </p:cNvSpPr>
          <p:nvPr>
            <p:ph type="title"/>
          </p:nvPr>
        </p:nvSpPr>
        <p:spPr>
          <a:xfrm>
            <a:off x="467544" y="967863"/>
            <a:ext cx="8075240" cy="1692000"/>
          </a:xfrm>
        </p:spPr>
        <p:txBody>
          <a:bodyPr>
            <a:noAutofit/>
          </a:bodyPr>
          <a:lstStyle/>
          <a:p>
            <a:r>
              <a:rPr lang="it-IT" sz="2000" dirty="0"/>
              <a:t/>
            </a:r>
            <a:br>
              <a:rPr lang="it-IT" sz="2000" dirty="0"/>
            </a:br>
            <a:r>
              <a:rPr lang="it-IT" sz="2000" b="1" dirty="0"/>
              <a:t>Ada </a:t>
            </a:r>
            <a:r>
              <a:rPr lang="it-IT" sz="2000" b="1" dirty="0" err="1"/>
              <a:t>Lovelace</a:t>
            </a:r>
            <a:r>
              <a:rPr lang="it-IT" sz="2000" dirty="0"/>
              <a:t> fu colpita </a:t>
            </a:r>
            <a:r>
              <a:rPr lang="it-IT" sz="2000" dirty="0" smtClean="0"/>
              <a:t>da cancro uterino, </a:t>
            </a:r>
            <a:r>
              <a:rPr lang="it-IT" sz="2000" dirty="0"/>
              <a:t>con un quadro clinico probabilmente aggravato dai </a:t>
            </a:r>
            <a:r>
              <a:rPr lang="it-IT" sz="2000" dirty="0" smtClean="0"/>
              <a:t>salassi </a:t>
            </a:r>
            <a:r>
              <a:rPr lang="it-IT" sz="2000" dirty="0"/>
              <a:t>ai quali il medico la </a:t>
            </a:r>
            <a:r>
              <a:rPr lang="it-IT" sz="2000" dirty="0" smtClean="0"/>
              <a:t>sottoponeva.</a:t>
            </a:r>
            <a:r>
              <a:rPr lang="it-IT" sz="2000" u="sng" baseline="30000" dirty="0" smtClean="0"/>
              <a:t> </a:t>
            </a:r>
            <a:br>
              <a:rPr lang="it-IT" sz="2000" u="sng" baseline="30000" dirty="0" smtClean="0"/>
            </a:br>
            <a:r>
              <a:rPr lang="it-IT" sz="2000" dirty="0" smtClean="0"/>
              <a:t>Ada </a:t>
            </a:r>
            <a:r>
              <a:rPr lang="it-IT" sz="2000" dirty="0" err="1"/>
              <a:t>Lovelace</a:t>
            </a:r>
            <a:r>
              <a:rPr lang="it-IT" sz="2000" dirty="0"/>
              <a:t> </a:t>
            </a:r>
            <a:r>
              <a:rPr lang="it-IT" sz="2000" dirty="0" smtClean="0"/>
              <a:t>morì </a:t>
            </a:r>
            <a:r>
              <a:rPr lang="it-IT" sz="2000" dirty="0"/>
              <a:t>all'età di 36 </a:t>
            </a:r>
            <a:r>
              <a:rPr lang="it-IT" sz="2000" dirty="0" smtClean="0"/>
              <a:t>anni, </a:t>
            </a:r>
            <a:r>
              <a:rPr lang="it-IT" sz="2000" dirty="0"/>
              <a:t>alla stessa età in cui morì il </a:t>
            </a:r>
            <a:r>
              <a:rPr lang="it-IT" sz="2000" dirty="0" smtClean="0"/>
              <a:t>padre.</a:t>
            </a:r>
            <a:br>
              <a:rPr lang="it-IT" sz="2000" dirty="0" smtClean="0"/>
            </a:br>
            <a:r>
              <a:rPr lang="it-IT" sz="2000" dirty="0" smtClean="0"/>
              <a:t>Per suo volere, fu sepolta </a:t>
            </a:r>
            <a:r>
              <a:rPr lang="it-IT" sz="2000" dirty="0"/>
              <a:t>accanto al </a:t>
            </a:r>
            <a:r>
              <a:rPr lang="it-IT" sz="2000" dirty="0" smtClean="0"/>
              <a:t>padre nel </a:t>
            </a:r>
            <a:r>
              <a:rPr lang="it-IT" sz="2000" dirty="0"/>
              <a:t>cimitero della chiesa di Santa Maria Maddalena a Nottingham, in Inghilterra.</a:t>
            </a:r>
            <a:br>
              <a:rPr lang="it-IT" sz="2000" dirty="0"/>
            </a:br>
            <a:endParaRPr lang="it-IT" sz="2000" dirty="0"/>
          </a:p>
        </p:txBody>
      </p:sp>
      <p:sp>
        <p:nvSpPr>
          <p:cNvPr id="3" name="Rettangolo 2"/>
          <p:cNvSpPr/>
          <p:nvPr/>
        </p:nvSpPr>
        <p:spPr>
          <a:xfrm>
            <a:off x="3811320" y="272475"/>
            <a:ext cx="1521699" cy="707886"/>
          </a:xfrm>
          <a:prstGeom prst="rect">
            <a:avLst/>
          </a:prstGeom>
        </p:spPr>
        <p:txBody>
          <a:bodyPr wrap="none">
            <a:spAutoFit/>
          </a:bodyPr>
          <a:lstStyle/>
          <a:p>
            <a:r>
              <a:rPr lang="it-IT" sz="4000" b="1" dirty="0">
                <a:effectLst>
                  <a:outerShdw blurRad="38100" dist="38100" dir="2700000" algn="tl">
                    <a:srgbClr val="000000">
                      <a:alpha val="43137"/>
                    </a:srgbClr>
                  </a:outerShdw>
                </a:effectLst>
              </a:rPr>
              <a:t>Morte</a:t>
            </a:r>
            <a:endParaRPr lang="it-IT" sz="40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5986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450480"/>
            <a:ext cx="8352928" cy="4154984"/>
          </a:xfrm>
          <a:prstGeom prst="rect">
            <a:avLst/>
          </a:prstGeom>
        </p:spPr>
        <p:txBody>
          <a:bodyPr wrap="square">
            <a:spAutoFit/>
          </a:bodyPr>
          <a:lstStyle/>
          <a:p>
            <a:r>
              <a:rPr lang="it-IT" sz="2400" dirty="0" smtClean="0"/>
              <a:t>Conoscere </a:t>
            </a:r>
            <a:r>
              <a:rPr lang="it-IT" sz="2400" dirty="0"/>
              <a:t>la sua storia significa prendere consapevolezza di quale sia stato il rapporto </a:t>
            </a:r>
            <a:r>
              <a:rPr lang="it-IT" sz="2400" dirty="0" smtClean="0"/>
              <a:t>delle donne con i calcolatori. </a:t>
            </a:r>
          </a:p>
          <a:p>
            <a:endParaRPr lang="it-IT" sz="2400" dirty="0"/>
          </a:p>
          <a:p>
            <a:r>
              <a:rPr lang="it-IT" sz="2400" dirty="0" smtClean="0"/>
              <a:t>Sì </a:t>
            </a:r>
            <a:r>
              <a:rPr lang="it-IT" sz="2400" dirty="0"/>
              <a:t>può e si deve valorizzare la figura della donna nel campo della tecnologia perché ha lasciato il segno, contribuendo a quei </a:t>
            </a:r>
            <a:r>
              <a:rPr lang="it-IT" sz="2400" dirty="0" smtClean="0"/>
              <a:t>progressi di </a:t>
            </a:r>
            <a:r>
              <a:rPr lang="it-IT" sz="2400" dirty="0"/>
              <a:t>cui spesso non siamo consapevoli, ma che permeano la nostra vita </a:t>
            </a:r>
            <a:r>
              <a:rPr lang="it-IT" sz="2400" dirty="0" smtClean="0"/>
              <a:t>quotidiana.</a:t>
            </a:r>
            <a:endParaRPr lang="it-IT" sz="2400" dirty="0"/>
          </a:p>
          <a:p>
            <a:endParaRPr lang="it-IT" sz="2400" b="1" i="1" dirty="0" smtClean="0"/>
          </a:p>
          <a:p>
            <a:endParaRPr lang="it-IT" sz="2400" b="1" i="1" dirty="0"/>
          </a:p>
          <a:p>
            <a:endParaRPr lang="it-IT" sz="2400" b="1" i="1" dirty="0" smtClean="0"/>
          </a:p>
          <a:p>
            <a:endParaRPr lang="it-IT" sz="2400" b="1" i="1" dirty="0"/>
          </a:p>
        </p:txBody>
      </p:sp>
      <p:sp>
        <p:nvSpPr>
          <p:cNvPr id="3" name="Rettangolo 2"/>
          <p:cNvSpPr/>
          <p:nvPr/>
        </p:nvSpPr>
        <p:spPr>
          <a:xfrm>
            <a:off x="2821265" y="168933"/>
            <a:ext cx="3501471" cy="584775"/>
          </a:xfrm>
          <a:prstGeom prst="rect">
            <a:avLst/>
          </a:prstGeom>
        </p:spPr>
        <p:txBody>
          <a:bodyPr wrap="none">
            <a:spAutoFit/>
          </a:bodyPr>
          <a:lstStyle/>
          <a:p>
            <a:r>
              <a:rPr lang="it-IT" sz="3200" b="1" dirty="0"/>
              <a:t>Ada ai giorni nostri </a:t>
            </a:r>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8535" y="835389"/>
            <a:ext cx="5926931" cy="2295906"/>
          </a:xfrm>
          <a:prstGeom prst="rect">
            <a:avLst/>
          </a:prstGeom>
        </p:spPr>
      </p:pic>
    </p:spTree>
    <p:extLst>
      <p:ext uri="{BB962C8B-B14F-4D97-AF65-F5344CB8AC3E}">
        <p14:creationId xmlns="" xmlns:p14="http://schemas.microsoft.com/office/powerpoint/2010/main" val="2104746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9294" y="836712"/>
            <a:ext cx="6192688" cy="646331"/>
          </a:xfrm>
          <a:prstGeom prst="rect">
            <a:avLst/>
          </a:prstGeom>
          <a:noFill/>
        </p:spPr>
        <p:txBody>
          <a:bodyPr wrap="square" rtlCol="0">
            <a:spAutoFit/>
          </a:bodyPr>
          <a:lstStyle/>
          <a:p>
            <a:r>
              <a:rPr lang="it-IT" b="1" dirty="0" smtClean="0"/>
              <a:t>1979</a:t>
            </a:r>
            <a:r>
              <a:rPr lang="it-IT" dirty="0" smtClean="0"/>
              <a:t>: Programma ADA (linguaggio generale per tutti i </a:t>
            </a:r>
            <a:r>
              <a:rPr lang="it-IT" dirty="0" err="1" smtClean="0"/>
              <a:t>pc</a:t>
            </a:r>
            <a:r>
              <a:rPr lang="it-IT" dirty="0" smtClean="0"/>
              <a:t>), usato per unificare linguaggi di programmazione</a:t>
            </a:r>
            <a:endParaRPr lang="it-IT" dirty="0"/>
          </a:p>
        </p:txBody>
      </p:sp>
      <p:sp>
        <p:nvSpPr>
          <p:cNvPr id="5" name="CasellaDiTesto 4"/>
          <p:cNvSpPr txBox="1"/>
          <p:nvPr/>
        </p:nvSpPr>
        <p:spPr>
          <a:xfrm>
            <a:off x="323528" y="1702549"/>
            <a:ext cx="6120680" cy="646331"/>
          </a:xfrm>
          <a:prstGeom prst="rect">
            <a:avLst/>
          </a:prstGeom>
          <a:noFill/>
        </p:spPr>
        <p:txBody>
          <a:bodyPr wrap="square" rtlCol="0">
            <a:spAutoFit/>
          </a:bodyPr>
          <a:lstStyle/>
          <a:p>
            <a:r>
              <a:rPr lang="it-IT" b="1" dirty="0" smtClean="0"/>
              <a:t>1988</a:t>
            </a:r>
            <a:r>
              <a:rPr lang="it-IT" dirty="0" smtClean="0"/>
              <a:t>: </a:t>
            </a:r>
            <a:r>
              <a:rPr lang="it-IT" dirty="0" err="1" smtClean="0"/>
              <a:t>British</a:t>
            </a:r>
            <a:r>
              <a:rPr lang="it-IT" dirty="0" smtClean="0"/>
              <a:t> Computer Society le ha conferito una medaglia per lo sviluppo e l’avanzamento dei computer </a:t>
            </a:r>
            <a:endParaRPr lang="it-IT" dirty="0"/>
          </a:p>
        </p:txBody>
      </p:sp>
      <p:sp>
        <p:nvSpPr>
          <p:cNvPr id="8" name="CasellaDiTesto 7"/>
          <p:cNvSpPr txBox="1"/>
          <p:nvPr/>
        </p:nvSpPr>
        <p:spPr>
          <a:xfrm>
            <a:off x="3676372" y="5443646"/>
            <a:ext cx="4752528" cy="369332"/>
          </a:xfrm>
          <a:prstGeom prst="rect">
            <a:avLst/>
          </a:prstGeom>
          <a:noFill/>
        </p:spPr>
        <p:txBody>
          <a:bodyPr wrap="square" rtlCol="0">
            <a:spAutoFit/>
          </a:bodyPr>
          <a:lstStyle/>
          <a:p>
            <a:r>
              <a:rPr lang="it-IT" b="1" dirty="0" smtClean="0"/>
              <a:t>2009</a:t>
            </a:r>
            <a:r>
              <a:rPr lang="it-IT" dirty="0" smtClean="0"/>
              <a:t>: Edizione annuale  «ADA </a:t>
            </a:r>
            <a:r>
              <a:rPr lang="it-IT" dirty="0" err="1" smtClean="0"/>
              <a:t>Lovelace</a:t>
            </a:r>
            <a:r>
              <a:rPr lang="it-IT" dirty="0" smtClean="0"/>
              <a:t> </a:t>
            </a:r>
            <a:r>
              <a:rPr lang="it-IT" dirty="0" err="1" smtClean="0"/>
              <a:t>Day</a:t>
            </a:r>
            <a:r>
              <a:rPr lang="it-IT" dirty="0" smtClean="0"/>
              <a:t>»</a:t>
            </a:r>
            <a:endParaRPr lang="it-IT" dirty="0"/>
          </a:p>
        </p:txBody>
      </p:sp>
      <p:sp>
        <p:nvSpPr>
          <p:cNvPr id="10" name="CasellaDiTesto 9"/>
          <p:cNvSpPr txBox="1"/>
          <p:nvPr/>
        </p:nvSpPr>
        <p:spPr>
          <a:xfrm>
            <a:off x="323528" y="2621811"/>
            <a:ext cx="5760640" cy="2031325"/>
          </a:xfrm>
          <a:prstGeom prst="rect">
            <a:avLst/>
          </a:prstGeom>
          <a:noFill/>
        </p:spPr>
        <p:txBody>
          <a:bodyPr wrap="square" rtlCol="0">
            <a:spAutoFit/>
          </a:bodyPr>
          <a:lstStyle/>
          <a:p>
            <a:r>
              <a:rPr lang="it-IT" b="1" dirty="0" smtClean="0"/>
              <a:t>1994</a:t>
            </a:r>
            <a:r>
              <a:rPr lang="it-IT" dirty="0" smtClean="0"/>
              <a:t>: The ADA </a:t>
            </a:r>
            <a:r>
              <a:rPr lang="it-IT" dirty="0" err="1" smtClean="0"/>
              <a:t>Legacy</a:t>
            </a:r>
            <a:r>
              <a:rPr lang="it-IT" dirty="0" smtClean="0"/>
              <a:t> </a:t>
            </a:r>
            <a:r>
              <a:rPr lang="it-IT" dirty="0" smtClean="0"/>
              <a:t>Project, avente 3 obiettivi:</a:t>
            </a:r>
          </a:p>
          <a:p>
            <a:pPr marL="268288">
              <a:buFont typeface="Arial" pitchFamily="34" charset="0"/>
              <a:buChar char="•"/>
            </a:pPr>
            <a:r>
              <a:rPr lang="it-IT" dirty="0" smtClean="0"/>
              <a:t> aumentare la presenza femminile nel corso di laurea in informatica</a:t>
            </a:r>
          </a:p>
          <a:p>
            <a:pPr marL="268288">
              <a:buFont typeface="Arial" pitchFamily="34" charset="0"/>
              <a:buChar char="•"/>
            </a:pPr>
            <a:r>
              <a:rPr lang="it-IT" dirty="0" smtClean="0"/>
              <a:t> aumentare le conoscenze in ambito informatico da parte delle donne</a:t>
            </a:r>
          </a:p>
          <a:p>
            <a:pPr marL="268288">
              <a:buFont typeface="Arial" pitchFamily="34" charset="0"/>
              <a:buChar char="•"/>
            </a:pPr>
            <a:r>
              <a:rPr lang="it-IT" dirty="0" smtClean="0"/>
              <a:t> dare l’opportunità di creare nuove professioni legate all’informatica</a:t>
            </a:r>
            <a:endParaRPr lang="it-IT" dirty="0"/>
          </a:p>
        </p:txBody>
      </p:sp>
      <p:sp>
        <p:nvSpPr>
          <p:cNvPr id="12" name="Rettangolo 11"/>
          <p:cNvSpPr/>
          <p:nvPr/>
        </p:nvSpPr>
        <p:spPr>
          <a:xfrm>
            <a:off x="2497134" y="168932"/>
            <a:ext cx="3717684" cy="584775"/>
          </a:xfrm>
          <a:prstGeom prst="rect">
            <a:avLst/>
          </a:prstGeom>
        </p:spPr>
        <p:txBody>
          <a:bodyPr wrap="none">
            <a:spAutoFit/>
          </a:bodyPr>
          <a:lstStyle/>
          <a:p>
            <a:r>
              <a:rPr lang="it-IT" sz="3200" b="1" dirty="0">
                <a:latin typeface="Times New Roman" panose="02020603050405020304" pitchFamily="18" charset="0"/>
                <a:cs typeface="Times New Roman" panose="02020603050405020304" pitchFamily="18" charset="0"/>
              </a:rPr>
              <a:t>Ada ai giorni nostri </a:t>
            </a:r>
          </a:p>
        </p:txBody>
      </p:sp>
      <p:pic>
        <p:nvPicPr>
          <p:cNvPr id="5122" name="Picture 2" descr="http://www.ilru.org/sites/default/files/training/webcasts/handouts/2012/09-19-CIL-NET/html/images/objects/obj19-2.jpg"/>
          <p:cNvPicPr>
            <a:picLocks noChangeAspect="1" noChangeArrowheads="1"/>
          </p:cNvPicPr>
          <p:nvPr/>
        </p:nvPicPr>
        <p:blipFill>
          <a:blip r:embed="rId2" cstate="print"/>
          <a:srcRect l="21196" r="18477"/>
          <a:stretch>
            <a:fillRect/>
          </a:stretch>
        </p:blipFill>
        <p:spPr bwMode="auto">
          <a:xfrm>
            <a:off x="6084168" y="2289655"/>
            <a:ext cx="2664296" cy="25795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124" name="AutoShape 4" descr="Risultati immagini per ada lovelace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6" name="AutoShape 6" descr="Risultati immagini per ada lovelace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7" name="Picture 7" descr="C:\Users\HP G62324\Desktop\ada-lovelace-day-celebrating-women-in-tech.jpg"/>
          <p:cNvPicPr>
            <a:picLocks noChangeAspect="1" noChangeArrowheads="1"/>
          </p:cNvPicPr>
          <p:nvPr/>
        </p:nvPicPr>
        <p:blipFill>
          <a:blip r:embed="rId3" cstate="print"/>
          <a:srcRect/>
          <a:stretch>
            <a:fillRect/>
          </a:stretch>
        </p:blipFill>
        <p:spPr bwMode="auto">
          <a:xfrm>
            <a:off x="539552" y="5037886"/>
            <a:ext cx="2971701" cy="13372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792314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print">
            <a:extLst>
              <a:ext uri="{28A0092B-C50C-407E-A947-70E740481C1C}">
                <a14:useLocalDpi xmlns="" xmlns:a14="http://schemas.microsoft.com/office/drawing/2010/main" val="0"/>
              </a:ext>
            </a:extLst>
          </a:blip>
          <a:srcRect l="19146" b="1824"/>
          <a:stretch/>
        </p:blipFill>
        <p:spPr>
          <a:xfrm>
            <a:off x="3915104" y="-266442"/>
            <a:ext cx="5697456" cy="7367850"/>
          </a:xfrm>
          <a:prstGeom prst="rect">
            <a:avLst/>
          </a:prstGeom>
          <a:effectLst>
            <a:softEdge rad="317500"/>
          </a:effectLst>
        </p:spPr>
      </p:pic>
      <p:sp>
        <p:nvSpPr>
          <p:cNvPr id="3" name="CasellaDiTesto 2"/>
          <p:cNvSpPr txBox="1"/>
          <p:nvPr/>
        </p:nvSpPr>
        <p:spPr>
          <a:xfrm>
            <a:off x="0" y="1772816"/>
            <a:ext cx="4283968" cy="2554545"/>
          </a:xfrm>
          <a:prstGeom prst="rect">
            <a:avLst/>
          </a:prstGeom>
          <a:noFill/>
        </p:spPr>
        <p:txBody>
          <a:bodyPr wrap="square" rtlCol="0">
            <a:spAutoFit/>
          </a:bodyPr>
          <a:lstStyle/>
          <a:p>
            <a:r>
              <a:rPr lang="it-IT" sz="3200" b="1" dirty="0" smtClean="0"/>
              <a:t> Aprile 2015</a:t>
            </a:r>
            <a:r>
              <a:rPr lang="it-IT" sz="3200" dirty="0" smtClean="0"/>
              <a:t>: Uscita del fumetto di Sydney </a:t>
            </a:r>
            <a:r>
              <a:rPr lang="it-IT" sz="3200" dirty="0" err="1" smtClean="0"/>
              <a:t>Padua</a:t>
            </a:r>
            <a:r>
              <a:rPr lang="it-IT" sz="3200" dirty="0" smtClean="0"/>
              <a:t> «</a:t>
            </a:r>
            <a:r>
              <a:rPr lang="it-IT" sz="3200" b="1" dirty="0" smtClean="0"/>
              <a:t>The </a:t>
            </a:r>
            <a:r>
              <a:rPr lang="it-IT" sz="3200" b="1" dirty="0" err="1" smtClean="0"/>
              <a:t>Trilling</a:t>
            </a:r>
            <a:r>
              <a:rPr lang="it-IT" sz="3200" b="1" dirty="0"/>
              <a:t> </a:t>
            </a:r>
            <a:r>
              <a:rPr lang="it-IT" sz="3200" b="1" dirty="0" smtClean="0"/>
              <a:t>Adventures of </a:t>
            </a:r>
            <a:r>
              <a:rPr lang="it-IT" sz="3200" b="1" dirty="0" err="1" smtClean="0"/>
              <a:t>Lovelace</a:t>
            </a:r>
            <a:r>
              <a:rPr lang="it-IT" sz="3200" b="1" dirty="0" smtClean="0"/>
              <a:t> and </a:t>
            </a:r>
            <a:r>
              <a:rPr lang="it-IT" sz="3200" b="1" dirty="0" err="1" smtClean="0"/>
              <a:t>Babbage</a:t>
            </a:r>
            <a:r>
              <a:rPr lang="it-IT" sz="3200" dirty="0" smtClean="0"/>
              <a:t>»  </a:t>
            </a:r>
            <a:endParaRPr lang="it-IT"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90" y="188640"/>
            <a:ext cx="9167390" cy="3096344"/>
          </a:xfrm>
        </p:spPr>
        <p:txBody>
          <a:bodyPr>
            <a:normAutofit/>
          </a:bodyPr>
          <a:lstStyle/>
          <a:p>
            <a:r>
              <a:rPr lang="it-IT" sz="2800" b="1" i="1" dirty="0" smtClean="0">
                <a:latin typeface="Andalus" panose="02020603050405020304" pitchFamily="18" charset="-78"/>
                <a:cs typeface="Andalus" panose="02020603050405020304" pitchFamily="18" charset="-78"/>
              </a:rPr>
              <a:t>“Dimentica questo mondo e tutti i suoi guai e, se è possibile con tutti i suoi numerosissimi ciarlatani-ogni cosa insomma, tranne l’incantatrice di numeri.”                                   </a:t>
            </a:r>
            <a:endParaRPr lang="it-IT" sz="2800" b="1" i="1" dirty="0">
              <a:latin typeface="Andalus" panose="02020603050405020304" pitchFamily="18" charset="-78"/>
              <a:cs typeface="Andalus" panose="02020603050405020304" pitchFamily="18" charset="-78"/>
            </a:endParaRPr>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2420888"/>
            <a:ext cx="3456384" cy="4265324"/>
          </a:xfrm>
          <a:prstGeom prst="rect">
            <a:avLst/>
          </a:prstGeom>
        </p:spPr>
      </p:pic>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11960" y="3626642"/>
            <a:ext cx="4608512" cy="919398"/>
          </a:xfrm>
          <a:prstGeom prst="rect">
            <a:avLst/>
          </a:prstGeom>
        </p:spPr>
      </p:pic>
    </p:spTree>
    <p:extLst>
      <p:ext uri="{BB962C8B-B14F-4D97-AF65-F5344CB8AC3E}">
        <p14:creationId xmlns="" xmlns:p14="http://schemas.microsoft.com/office/powerpoint/2010/main" val="3213501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t>E se Ada non fosse mai vissuta?</a:t>
            </a:r>
            <a:endParaRPr lang="it-IT" sz="3600" b="1" dirty="0"/>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9423996">
            <a:off x="6588224" y="1383914"/>
            <a:ext cx="2371725" cy="1400175"/>
          </a:xfrm>
          <a:prstGeom prst="rect">
            <a:avLst/>
          </a:prstGeom>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133184">
            <a:off x="165395" y="4305300"/>
            <a:ext cx="2552700" cy="2552700"/>
          </a:xfrm>
          <a:prstGeom prst="rect">
            <a:avLst/>
          </a:prstGeom>
        </p:spPr>
      </p:pic>
      <p:pic>
        <p:nvPicPr>
          <p:cNvPr id="6" name="Immagin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9290868">
            <a:off x="5551360" y="3800084"/>
            <a:ext cx="3810000" cy="2857500"/>
          </a:xfrm>
          <a:prstGeom prst="rect">
            <a:avLst/>
          </a:prstGeom>
        </p:spPr>
      </p:pic>
      <p:pic>
        <p:nvPicPr>
          <p:cNvPr id="7" name="Immagin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9921711">
            <a:off x="-108520" y="989606"/>
            <a:ext cx="2438400" cy="2438400"/>
          </a:xfrm>
          <a:prstGeom prst="rect">
            <a:avLst/>
          </a:prstGeom>
        </p:spPr>
      </p:pic>
      <p:pic>
        <p:nvPicPr>
          <p:cNvPr id="9" name="Immagin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667000" y="1340768"/>
            <a:ext cx="3810000" cy="4686300"/>
          </a:xfrm>
          <a:prstGeom prst="ellipse">
            <a:avLst/>
          </a:prstGeom>
          <a:ln>
            <a:noFill/>
          </a:ln>
          <a:effectLst>
            <a:softEdge rad="112500"/>
          </a:effectLst>
        </p:spPr>
      </p:pic>
      <p:sp>
        <p:nvSpPr>
          <p:cNvPr id="10" name="Simbolo &quot;divieto&quot; 9"/>
          <p:cNvSpPr/>
          <p:nvPr/>
        </p:nvSpPr>
        <p:spPr>
          <a:xfrm>
            <a:off x="2667000" y="1340768"/>
            <a:ext cx="3810000" cy="4686300"/>
          </a:xfrm>
          <a:prstGeom prst="noSmoking">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 xmlns:p14="http://schemas.microsoft.com/office/powerpoint/2010/main" val="308180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1196" y="504179"/>
            <a:ext cx="8301608" cy="1152000"/>
          </a:xfrm>
        </p:spPr>
        <p:txBody>
          <a:bodyPr>
            <a:normAutofit fontScale="90000"/>
          </a:bodyPr>
          <a:lstStyle/>
          <a:p>
            <a:r>
              <a:rPr lang="it-IT" dirty="0"/>
              <a:t/>
            </a:r>
            <a:br>
              <a:rPr lang="it-IT" dirty="0"/>
            </a:br>
            <a:r>
              <a:rPr lang="it-IT" sz="3600" b="1" dirty="0"/>
              <a:t>Ada Byron rappresenta una figura </a:t>
            </a:r>
            <a:r>
              <a:rPr lang="it-IT" sz="3600" b="1" dirty="0" smtClean="0"/>
              <a:t>storica </a:t>
            </a:r>
            <a:r>
              <a:rPr lang="it-IT" sz="3600" b="1" dirty="0"/>
              <a:t>di riferimento per tutte le donne che si occupano di nuove tecnologie. </a:t>
            </a:r>
          </a:p>
        </p:txBody>
      </p:sp>
      <p:sp>
        <p:nvSpPr>
          <p:cNvPr id="5" name="Rettangolo 4"/>
          <p:cNvSpPr/>
          <p:nvPr/>
        </p:nvSpPr>
        <p:spPr>
          <a:xfrm>
            <a:off x="359532" y="2381979"/>
            <a:ext cx="8424936" cy="830997"/>
          </a:xfrm>
          <a:prstGeom prst="rect">
            <a:avLst/>
          </a:prstGeom>
        </p:spPr>
        <p:txBody>
          <a:bodyPr wrap="square">
            <a:spAutoFit/>
          </a:bodyPr>
          <a:lstStyle/>
          <a:p>
            <a:pPr algn="ctr"/>
            <a:r>
              <a:rPr lang="it-IT" sz="2400" dirty="0"/>
              <a:t>N</a:t>
            </a:r>
            <a:r>
              <a:rPr lang="it-IT" sz="2400" dirty="0" smtClean="0"/>
              <a:t>ata nel 1815</a:t>
            </a:r>
            <a:r>
              <a:rPr lang="it-IT" sz="2400" dirty="0"/>
              <a:t>, era l'unica figlia legittima del poeta </a:t>
            </a:r>
            <a:r>
              <a:rPr lang="it-IT" sz="2400" b="1" dirty="0" smtClean="0"/>
              <a:t>Lord Byron </a:t>
            </a:r>
            <a:r>
              <a:rPr lang="it-IT" sz="2400" dirty="0" smtClean="0"/>
              <a:t>e </a:t>
            </a:r>
            <a:r>
              <a:rPr lang="it-IT" sz="2400" dirty="0"/>
              <a:t>di sua moglie</a:t>
            </a:r>
            <a:r>
              <a:rPr lang="it-IT" sz="2400" dirty="0" smtClean="0"/>
              <a:t>, </a:t>
            </a:r>
            <a:r>
              <a:rPr lang="it-IT" sz="2400" b="1" dirty="0" smtClean="0"/>
              <a:t>Anne Isabella «Annabella» </a:t>
            </a:r>
            <a:r>
              <a:rPr lang="it-IT" sz="2400" b="1" dirty="0" err="1" smtClean="0"/>
              <a:t>Milbanke</a:t>
            </a:r>
            <a:r>
              <a:rPr lang="it-IT" sz="2400" dirty="0" smtClean="0"/>
              <a:t>.</a:t>
            </a:r>
            <a:r>
              <a:rPr lang="it-IT" sz="2400" u="sng" dirty="0" smtClean="0">
                <a:solidFill>
                  <a:schemeClr val="accent6">
                    <a:lumMod val="75000"/>
                  </a:schemeClr>
                </a:solidFill>
                <a:effectLst>
                  <a:outerShdw blurRad="38100" dist="38100" dir="2700000" algn="tl">
                    <a:srgbClr val="000000">
                      <a:alpha val="43137"/>
                    </a:srgbClr>
                  </a:outerShdw>
                </a:effectLst>
              </a:rPr>
              <a:t> </a:t>
            </a:r>
            <a:endParaRPr lang="it-IT" sz="2400" u="sng" dirty="0">
              <a:solidFill>
                <a:schemeClr val="accent6">
                  <a:lumMod val="75000"/>
                </a:schemeClr>
              </a:solidFill>
              <a:effectLst>
                <a:outerShdw blurRad="38100" dist="38100" dir="2700000" algn="tl">
                  <a:srgbClr val="000000">
                    <a:alpha val="43137"/>
                  </a:srgbClr>
                </a:outerShdw>
              </a:effectLst>
            </a:endParaRPr>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01426" y="3717032"/>
            <a:ext cx="4941148" cy="28624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3050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BEBA8EAE-BF5A-486C-A8C5-ECC9F3942E4B}">
                <a14:imgProps xmlns="" xmlns:a14="http://schemas.microsoft.com/office/drawing/2010/main">
                  <a14:imgLayer r:embed="rId3">
                    <a14:imgEffect>
                      <a14:colorTemperature colorTemp="11200"/>
                    </a14:imgEffect>
                  </a14:imgLayer>
                </a14:imgProps>
              </a:ext>
              <a:ext uri="{28A0092B-C50C-407E-A947-70E740481C1C}">
                <a14:useLocalDpi xmlns="" xmlns:a14="http://schemas.microsoft.com/office/drawing/2010/main" val="0"/>
              </a:ext>
            </a:extLst>
          </a:blip>
          <a:srcRect l="13722"/>
          <a:stretch/>
        </p:blipFill>
        <p:spPr>
          <a:xfrm>
            <a:off x="2223273" y="3933056"/>
            <a:ext cx="4574127" cy="2979420"/>
          </a:xfrm>
          <a:prstGeom prst="rect">
            <a:avLst/>
          </a:prstGeom>
          <a:effectLst>
            <a:softEdge rad="317500"/>
          </a:effectLst>
        </p:spPr>
      </p:pic>
      <p:sp>
        <p:nvSpPr>
          <p:cNvPr id="2" name="Titolo 1"/>
          <p:cNvSpPr>
            <a:spLocks noGrp="1"/>
          </p:cNvSpPr>
          <p:nvPr>
            <p:ph type="title"/>
          </p:nvPr>
        </p:nvSpPr>
        <p:spPr>
          <a:xfrm>
            <a:off x="395536" y="701720"/>
            <a:ext cx="8229600" cy="3636000"/>
          </a:xfrm>
        </p:spPr>
        <p:txBody>
          <a:bodyPr>
            <a:noAutofit/>
          </a:bodyPr>
          <a:lstStyle/>
          <a:p>
            <a:pPr algn="l"/>
            <a:r>
              <a:rPr lang="it-IT" sz="1800" b="1" dirty="0" smtClean="0"/>
              <a:t>RIVOLUZIONE </a:t>
            </a:r>
            <a:r>
              <a:rPr lang="it-IT" sz="1800" b="1" dirty="0"/>
              <a:t>INDUSTRIALE</a:t>
            </a:r>
            <a:r>
              <a:rPr lang="it-IT" sz="1800" dirty="0" smtClean="0"/>
              <a:t>: nuove </a:t>
            </a:r>
            <a:r>
              <a:rPr lang="it-IT" sz="1800" dirty="0"/>
              <a:t>fonti di </a:t>
            </a:r>
            <a:r>
              <a:rPr lang="it-IT" sz="1800" dirty="0" smtClean="0"/>
              <a:t>energia-energia elettrica, </a:t>
            </a:r>
            <a:r>
              <a:rPr lang="it-IT" sz="1800" dirty="0"/>
              <a:t>motori a </a:t>
            </a:r>
            <a:r>
              <a:rPr lang="it-IT" sz="1800" dirty="0" smtClean="0"/>
              <a:t>       scoppio </a:t>
            </a:r>
            <a:r>
              <a:rPr lang="it-IT" sz="1800" dirty="0"/>
              <a:t>e a vapore, </a:t>
            </a:r>
            <a:r>
              <a:rPr lang="it-IT" sz="1800" dirty="0" smtClean="0"/>
              <a:t>locomotiva.</a:t>
            </a:r>
            <a:br>
              <a:rPr lang="it-IT" sz="1800" dirty="0" smtClean="0"/>
            </a:br>
            <a:r>
              <a:rPr lang="it-IT" sz="1800" dirty="0"/>
              <a:t/>
            </a:r>
            <a:br>
              <a:rPr lang="it-IT" sz="1800" dirty="0"/>
            </a:br>
            <a:r>
              <a:rPr lang="it-IT" sz="1800" b="1" dirty="0" smtClean="0"/>
              <a:t>CONGRESSO </a:t>
            </a:r>
            <a:r>
              <a:rPr lang="it-IT" sz="1800" b="1" dirty="0"/>
              <a:t>DI VIENNA</a:t>
            </a:r>
            <a:r>
              <a:rPr lang="it-IT" sz="1800" dirty="0"/>
              <a:t>: </a:t>
            </a:r>
            <a:r>
              <a:rPr lang="it-IT" sz="1800" dirty="0" smtClean="0"/>
              <a:t>Restaurazione dopo Rivoluzione Francese e </a:t>
            </a:r>
            <a:r>
              <a:rPr lang="it-IT" sz="1800" dirty="0"/>
              <a:t>periodo </a:t>
            </a:r>
            <a:r>
              <a:rPr lang="it-IT" sz="1800" dirty="0" smtClean="0"/>
              <a:t>Napoleonico.</a:t>
            </a:r>
            <a:r>
              <a:rPr lang="it-IT" sz="1800" dirty="0"/>
              <a:t/>
            </a:r>
            <a:br>
              <a:rPr lang="it-IT" sz="1800" dirty="0"/>
            </a:br>
            <a:r>
              <a:rPr lang="it-IT" sz="1800" dirty="0" smtClean="0"/>
              <a:t/>
            </a:r>
            <a:br>
              <a:rPr lang="it-IT" sz="1800" dirty="0" smtClean="0"/>
            </a:br>
            <a:r>
              <a:rPr lang="it-IT" sz="1800" b="1" dirty="0" smtClean="0"/>
              <a:t>CAMBIAMENTO </a:t>
            </a:r>
            <a:r>
              <a:rPr lang="it-IT" sz="1800" b="1" dirty="0"/>
              <a:t>DELLA CONDIZIONE FEMMINILE</a:t>
            </a:r>
            <a:r>
              <a:rPr lang="it-IT" sz="1800" dirty="0"/>
              <a:t>: emancipazione sessuale e indipendenza </a:t>
            </a:r>
            <a:r>
              <a:rPr lang="it-IT" sz="1800" dirty="0" smtClean="0"/>
              <a:t>sociale.</a:t>
            </a:r>
            <a:br>
              <a:rPr lang="it-IT" sz="1800" dirty="0" smtClean="0"/>
            </a:br>
            <a:r>
              <a:rPr lang="it-IT" sz="1800" dirty="0" smtClean="0"/>
              <a:t/>
            </a:r>
            <a:br>
              <a:rPr lang="it-IT" sz="1800" dirty="0" smtClean="0"/>
            </a:br>
            <a:r>
              <a:rPr lang="it-IT" sz="1800" b="1" dirty="0" smtClean="0"/>
              <a:t>1791 </a:t>
            </a:r>
            <a:r>
              <a:rPr lang="it-IT" sz="1800" dirty="0"/>
              <a:t>: “Dichiarazione dei diritti della donna e della cittadina”  il passaggio dal lavoro artigianale alla produzione di massa fece sì che le donne entrassero in fabbrica come </a:t>
            </a:r>
            <a:r>
              <a:rPr lang="it-IT" sz="1800" dirty="0" smtClean="0"/>
              <a:t>salariate.</a:t>
            </a:r>
            <a:endParaRPr lang="it-IT" sz="1800" dirty="0"/>
          </a:p>
        </p:txBody>
      </p:sp>
      <p:sp>
        <p:nvSpPr>
          <p:cNvPr id="6" name="CasellaDiTesto 5"/>
          <p:cNvSpPr txBox="1"/>
          <p:nvPr/>
        </p:nvSpPr>
        <p:spPr>
          <a:xfrm>
            <a:off x="2574716" y="44624"/>
            <a:ext cx="3871240" cy="584775"/>
          </a:xfrm>
          <a:prstGeom prst="rect">
            <a:avLst/>
          </a:prstGeom>
          <a:noFill/>
        </p:spPr>
        <p:txBody>
          <a:bodyPr wrap="square" rtlCol="0">
            <a:spAutoFit/>
          </a:bodyPr>
          <a:lstStyle/>
          <a:p>
            <a:r>
              <a:rPr lang="it-IT" sz="3200" b="1" dirty="0">
                <a:effectLst>
                  <a:outerShdw blurRad="38100" dist="38100" dir="2700000" algn="tl">
                    <a:srgbClr val="000000">
                      <a:alpha val="43137"/>
                    </a:srgbClr>
                  </a:outerShdw>
                </a:effectLst>
              </a:rPr>
              <a:t>CONTESTO STORICO</a:t>
            </a:r>
            <a:endParaRPr lang="it-IT" sz="32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57547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06214" y="3721784"/>
            <a:ext cx="8192814" cy="2308324"/>
          </a:xfrm>
          <a:prstGeom prst="rect">
            <a:avLst/>
          </a:prstGeom>
        </p:spPr>
        <p:txBody>
          <a:bodyPr wrap="square">
            <a:spAutoFit/>
          </a:bodyPr>
          <a:lstStyle/>
          <a:p>
            <a:r>
              <a:rPr lang="it-IT" sz="2400" b="1" dirty="0" smtClean="0"/>
              <a:t>DONNA ATIPICA PER IL SUO TEMPO</a:t>
            </a:r>
          </a:p>
          <a:p>
            <a:r>
              <a:rPr lang="it-IT" sz="2400" dirty="0"/>
              <a:t>L’educazione matematica risultava inconsueta ma riuscì ad unire due discipline antitetiche quali letteratura e musica con la scienza </a:t>
            </a:r>
            <a:r>
              <a:rPr lang="it-IT" sz="2400" dirty="0" smtClean="0"/>
              <a:t>analitica.</a:t>
            </a:r>
            <a:endParaRPr lang="it-IT" sz="2400" dirty="0"/>
          </a:p>
          <a:p>
            <a:r>
              <a:rPr lang="it-IT" sz="2400" dirty="0" smtClean="0"/>
              <a:t>Ada Byron dichiarò di aspirare ad una «scienza poetica» e il suo percorso fu intriso d’immaginazione e metafore.</a:t>
            </a:r>
          </a:p>
        </p:txBody>
      </p:sp>
      <p:sp>
        <p:nvSpPr>
          <p:cNvPr id="4" name="CasellaDiTesto 3"/>
          <p:cNvSpPr txBox="1"/>
          <p:nvPr/>
        </p:nvSpPr>
        <p:spPr>
          <a:xfrm>
            <a:off x="1401151" y="514429"/>
            <a:ext cx="3528392" cy="584775"/>
          </a:xfrm>
          <a:prstGeom prst="rect">
            <a:avLst/>
          </a:prstGeom>
          <a:noFill/>
        </p:spPr>
        <p:txBody>
          <a:bodyPr wrap="square" rtlCol="0">
            <a:spAutoFit/>
          </a:bodyPr>
          <a:lstStyle/>
          <a:p>
            <a:r>
              <a:rPr lang="it-IT" sz="3200" b="1" dirty="0" smtClean="0">
                <a:effectLst>
                  <a:outerShdw blurRad="38100" dist="38100" dir="2700000" algn="tl">
                    <a:srgbClr val="000000">
                      <a:alpha val="43137"/>
                    </a:srgbClr>
                  </a:outerShdw>
                </a:effectLst>
              </a:rPr>
              <a:t>Ruolo della donna</a:t>
            </a:r>
            <a:endParaRPr lang="it-IT" sz="3200" dirty="0">
              <a:effectLst>
                <a:outerShdw blurRad="38100" dist="38100" dir="2700000" algn="tl">
                  <a:srgbClr val="000000">
                    <a:alpha val="43137"/>
                  </a:srgbClr>
                </a:outerShdw>
              </a:effectLst>
            </a:endParaRPr>
          </a:p>
        </p:txBody>
      </p:sp>
      <p:sp>
        <p:nvSpPr>
          <p:cNvPr id="5" name="CasellaDiTesto 4"/>
          <p:cNvSpPr txBox="1"/>
          <p:nvPr/>
        </p:nvSpPr>
        <p:spPr>
          <a:xfrm>
            <a:off x="323528" y="1412776"/>
            <a:ext cx="5683638" cy="1569660"/>
          </a:xfrm>
          <a:prstGeom prst="rect">
            <a:avLst/>
          </a:prstGeom>
          <a:noFill/>
        </p:spPr>
        <p:txBody>
          <a:bodyPr wrap="square" rtlCol="0">
            <a:spAutoFit/>
          </a:bodyPr>
          <a:lstStyle/>
          <a:p>
            <a:pPr marL="285750" indent="-285750">
              <a:buFont typeface="Wingdings" panose="05000000000000000000" pitchFamily="2" charset="2"/>
              <a:buChar char="v"/>
            </a:pPr>
            <a:endParaRPr lang="it-IT" sz="2400" dirty="0" smtClean="0"/>
          </a:p>
          <a:p>
            <a:pPr marL="285750" indent="-285750">
              <a:buFont typeface="Wingdings" panose="05000000000000000000" pitchFamily="2" charset="2"/>
              <a:buChar char="v"/>
            </a:pPr>
            <a:r>
              <a:rPr lang="it-IT" sz="2400" dirty="0" smtClean="0"/>
              <a:t>Ruolo di madre, ricamatrice o gentildonna</a:t>
            </a:r>
          </a:p>
          <a:p>
            <a:pPr marL="285750" indent="-285750">
              <a:buFont typeface="Wingdings" panose="05000000000000000000" pitchFamily="2" charset="2"/>
              <a:buChar char="v"/>
            </a:pPr>
            <a:r>
              <a:rPr lang="it-IT" sz="2400" dirty="0" smtClean="0"/>
              <a:t>Dama di compagnia</a:t>
            </a:r>
          </a:p>
          <a:p>
            <a:pPr marL="285750" indent="-285750">
              <a:buFont typeface="Wingdings" panose="05000000000000000000" pitchFamily="2" charset="2"/>
              <a:buChar char="v"/>
            </a:pPr>
            <a:r>
              <a:rPr lang="it-IT" sz="2400" dirty="0" smtClean="0"/>
              <a:t>Sfruttamento nelle fabbriche</a:t>
            </a:r>
          </a:p>
        </p:txBody>
      </p:sp>
      <p:pic>
        <p:nvPicPr>
          <p:cNvPr id="7" name="Immagin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28184" y="414987"/>
            <a:ext cx="2453266" cy="3014013"/>
          </a:xfrm>
          <a:prstGeom prst="rect">
            <a:avLst/>
          </a:prstGeom>
          <a:ln>
            <a:noFill/>
          </a:ln>
          <a:effectLst>
            <a:outerShdw blurRad="292100" dist="139700" dir="2700000" algn="tl" rotWithShape="0">
              <a:srgbClr val="333333">
                <a:alpha val="65000"/>
              </a:srgbClr>
            </a:outerShdw>
            <a:reflection blurRad="6350" stA="50000" endA="275" endPos="40000" dist="101600" dir="5400000" sy="-100000" algn="bl" rotWithShape="0"/>
          </a:effectLst>
        </p:spPr>
      </p:pic>
    </p:spTree>
    <p:extLst>
      <p:ext uri="{BB962C8B-B14F-4D97-AF65-F5344CB8AC3E}">
        <p14:creationId xmlns="" xmlns:p14="http://schemas.microsoft.com/office/powerpoint/2010/main" val="3770597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707904" y="332656"/>
            <a:ext cx="1717382" cy="584775"/>
          </a:xfrm>
          <a:prstGeom prst="rect">
            <a:avLst/>
          </a:prstGeom>
          <a:noFill/>
        </p:spPr>
        <p:txBody>
          <a:bodyPr wrap="square" rtlCol="0">
            <a:spAutoFit/>
          </a:bodyPr>
          <a:lstStyle/>
          <a:p>
            <a:r>
              <a:rPr lang="it-IT" sz="3200" b="1" dirty="0" smtClean="0">
                <a:effectLst>
                  <a:outerShdw blurRad="38100" dist="38100" dir="2700000" algn="tl">
                    <a:srgbClr val="000000">
                      <a:alpha val="43137"/>
                    </a:srgbClr>
                  </a:outerShdw>
                </a:effectLst>
              </a:rPr>
              <a:t>Biografia</a:t>
            </a:r>
            <a:endParaRPr lang="it-IT" sz="2800" b="1" dirty="0">
              <a:effectLst>
                <a:outerShdw blurRad="38100" dist="38100" dir="2700000" algn="tl">
                  <a:srgbClr val="000000">
                    <a:alpha val="43137"/>
                  </a:srgbClr>
                </a:outerShdw>
              </a:effectLst>
            </a:endParaRPr>
          </a:p>
        </p:txBody>
      </p:sp>
      <p:grpSp>
        <p:nvGrpSpPr>
          <p:cNvPr id="2" name="Gruppo 1"/>
          <p:cNvGrpSpPr/>
          <p:nvPr/>
        </p:nvGrpSpPr>
        <p:grpSpPr>
          <a:xfrm>
            <a:off x="168357" y="1685722"/>
            <a:ext cx="5713011" cy="3742094"/>
            <a:chOff x="168357" y="1260049"/>
            <a:chExt cx="5713011" cy="3742094"/>
          </a:xfrm>
        </p:grpSpPr>
        <p:sp>
          <p:nvSpPr>
            <p:cNvPr id="5" name="Rettangolo 4"/>
            <p:cNvSpPr/>
            <p:nvPr/>
          </p:nvSpPr>
          <p:spPr>
            <a:xfrm>
              <a:off x="168357" y="2126322"/>
              <a:ext cx="3760004" cy="369332"/>
            </a:xfrm>
            <a:prstGeom prst="rect">
              <a:avLst/>
            </a:prstGeom>
          </p:spPr>
          <p:txBody>
            <a:bodyPr wrap="none">
              <a:spAutoFit/>
            </a:bodyPr>
            <a:lstStyle/>
            <a:p>
              <a:r>
                <a:rPr lang="it-IT" dirty="0" smtClean="0"/>
                <a:t>Ada Byron nasce il 10 dicembre 1815.</a:t>
              </a:r>
              <a:endParaRPr lang="it-IT" dirty="0"/>
            </a:p>
          </p:txBody>
        </p:sp>
        <p:sp>
          <p:nvSpPr>
            <p:cNvPr id="6" name="Rettangolo 5"/>
            <p:cNvSpPr/>
            <p:nvPr/>
          </p:nvSpPr>
          <p:spPr>
            <a:xfrm>
              <a:off x="1212725" y="1260049"/>
              <a:ext cx="1919115" cy="584775"/>
            </a:xfrm>
            <a:prstGeom prst="rect">
              <a:avLst/>
            </a:prstGeom>
          </p:spPr>
          <p:txBody>
            <a:bodyPr wrap="none">
              <a:spAutoFit/>
            </a:bodyPr>
            <a:lstStyle/>
            <a:p>
              <a:r>
                <a:rPr lang="it-IT" sz="3200" b="1" dirty="0"/>
                <a:t>Primi anni</a:t>
              </a:r>
              <a:endParaRPr lang="it-IT" sz="3200" dirty="0"/>
            </a:p>
          </p:txBody>
        </p:sp>
        <p:sp>
          <p:nvSpPr>
            <p:cNvPr id="7" name="Rettangolo 6"/>
            <p:cNvSpPr/>
            <p:nvPr/>
          </p:nvSpPr>
          <p:spPr>
            <a:xfrm>
              <a:off x="168357" y="2777152"/>
              <a:ext cx="4726935" cy="646331"/>
            </a:xfrm>
            <a:prstGeom prst="rect">
              <a:avLst/>
            </a:prstGeom>
          </p:spPr>
          <p:txBody>
            <a:bodyPr wrap="none">
              <a:spAutoFit/>
            </a:bodyPr>
            <a:lstStyle/>
            <a:p>
              <a:r>
                <a:rPr lang="it-IT" dirty="0" smtClean="0"/>
                <a:t>Il matrimonio tra Lord Byron e</a:t>
              </a:r>
            </a:p>
            <a:p>
              <a:r>
                <a:rPr lang="it-IT" dirty="0" smtClean="0"/>
                <a:t> </a:t>
              </a:r>
              <a:r>
                <a:rPr lang="it-IT" dirty="0" err="1" smtClean="0"/>
                <a:t>Annabelle</a:t>
              </a:r>
              <a:r>
                <a:rPr lang="it-IT" dirty="0" smtClean="0"/>
                <a:t> </a:t>
              </a:r>
              <a:r>
                <a:rPr lang="it-IT" dirty="0" err="1" smtClean="0"/>
                <a:t>Milbanke</a:t>
              </a:r>
              <a:r>
                <a:rPr lang="it-IT" dirty="0" smtClean="0"/>
                <a:t> termina il 16 gennaio 1816.</a:t>
              </a:r>
            </a:p>
          </p:txBody>
        </p:sp>
        <p:sp>
          <p:nvSpPr>
            <p:cNvPr id="8" name="Rettangolo 7"/>
            <p:cNvSpPr/>
            <p:nvPr/>
          </p:nvSpPr>
          <p:spPr>
            <a:xfrm>
              <a:off x="168357" y="3704981"/>
              <a:ext cx="5713011" cy="369332"/>
            </a:xfrm>
            <a:prstGeom prst="rect">
              <a:avLst/>
            </a:prstGeom>
          </p:spPr>
          <p:txBody>
            <a:bodyPr wrap="square">
              <a:spAutoFit/>
            </a:bodyPr>
            <a:lstStyle/>
            <a:p>
              <a:r>
                <a:rPr lang="it-IT" dirty="0"/>
                <a:t>Da piccola deve fare i conti con una salute </a:t>
              </a:r>
              <a:r>
                <a:rPr lang="it-IT" dirty="0" smtClean="0"/>
                <a:t>precaria.</a:t>
              </a:r>
              <a:endParaRPr lang="it-IT" dirty="0"/>
            </a:p>
          </p:txBody>
        </p:sp>
        <p:sp>
          <p:nvSpPr>
            <p:cNvPr id="9" name="Rettangolo 8"/>
            <p:cNvSpPr/>
            <p:nvPr/>
          </p:nvSpPr>
          <p:spPr>
            <a:xfrm>
              <a:off x="168357" y="4355812"/>
              <a:ext cx="4696029" cy="646331"/>
            </a:xfrm>
            <a:prstGeom prst="rect">
              <a:avLst/>
            </a:prstGeom>
          </p:spPr>
          <p:txBody>
            <a:bodyPr wrap="none">
              <a:spAutoFit/>
            </a:bodyPr>
            <a:lstStyle/>
            <a:p>
              <a:r>
                <a:rPr lang="it-IT" dirty="0" smtClean="0"/>
                <a:t>Fin da piccola viene indirizzata dalla madre </a:t>
              </a:r>
            </a:p>
            <a:p>
              <a:r>
                <a:rPr lang="it-IT" dirty="0" smtClean="0"/>
                <a:t>verso studi di materie scientifiche e delle lingue.</a:t>
              </a:r>
              <a:endParaRPr lang="it-IT" dirty="0"/>
            </a:p>
          </p:txBody>
        </p:sp>
      </p:grpSp>
      <p:grpSp>
        <p:nvGrpSpPr>
          <p:cNvPr id="13" name="Gruppo 12"/>
          <p:cNvGrpSpPr/>
          <p:nvPr/>
        </p:nvGrpSpPr>
        <p:grpSpPr>
          <a:xfrm>
            <a:off x="5019814" y="1486644"/>
            <a:ext cx="3915747" cy="4894684"/>
            <a:chOff x="5019814" y="1270620"/>
            <a:chExt cx="3915747" cy="4894684"/>
          </a:xfrm>
        </p:grpSpPr>
        <p:pic>
          <p:nvPicPr>
            <p:cNvPr id="1026" name="Picture 2" descr="C:\Users\HP G62324\Downloads\byron 1.jpg"/>
            <p:cNvPicPr>
              <a:picLocks noChangeAspect="1" noChangeArrowheads="1"/>
            </p:cNvPicPr>
            <p:nvPr/>
          </p:nvPicPr>
          <p:blipFill>
            <a:blip r:embed="rId2" cstate="print"/>
            <a:srcRect/>
            <a:stretch>
              <a:fillRect/>
            </a:stretch>
          </p:blipFill>
          <p:spPr bwMode="auto">
            <a:xfrm>
              <a:off x="5019814" y="1270620"/>
              <a:ext cx="3915747" cy="4894684"/>
            </a:xfrm>
            <a:prstGeom prst="rect">
              <a:avLst/>
            </a:prstGeom>
            <a:ln>
              <a:noFill/>
            </a:ln>
            <a:effectLst>
              <a:outerShdw blurRad="292100" dist="139700" dir="2700000" algn="tl" rotWithShape="0">
                <a:srgbClr val="333333">
                  <a:alpha val="65000"/>
                </a:srgbClr>
              </a:outerShdw>
            </a:effectLst>
          </p:spPr>
        </p:pic>
        <p:sp>
          <p:nvSpPr>
            <p:cNvPr id="12" name="Rettangolo 11"/>
            <p:cNvSpPr/>
            <p:nvPr/>
          </p:nvSpPr>
          <p:spPr>
            <a:xfrm>
              <a:off x="7004370" y="4437112"/>
              <a:ext cx="14401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 xmlns:p14="http://schemas.microsoft.com/office/powerpoint/2010/main" val="60121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0.05"/>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 calcmode="lin" valueType="num">
                                      <p:cBhvr>
                                        <p:cTn id="9" dur="500" fill="hold"/>
                                        <p:tgtEl>
                                          <p:spTgt spid="13"/>
                                        </p:tgtEl>
                                        <p:attrNameLst>
                                          <p:attrName>ppt_x</p:attrName>
                                        </p:attrNameLst>
                                      </p:cBhvr>
                                      <p:tavLst>
                                        <p:tav tm="0">
                                          <p:val>
                                            <p:strVal val="#ppt_x-.2"/>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05626" y="1061588"/>
            <a:ext cx="6732748" cy="923330"/>
          </a:xfrm>
          <a:prstGeom prst="rect">
            <a:avLst/>
          </a:prstGeom>
        </p:spPr>
        <p:txBody>
          <a:bodyPr wrap="square">
            <a:spAutoFit/>
          </a:bodyPr>
          <a:lstStyle/>
          <a:p>
            <a:pPr algn="ctr"/>
            <a:r>
              <a:rPr lang="it-IT" dirty="0" smtClean="0"/>
              <a:t>Il 5 Giugno 1833 Ada incontra per la prima volta il </a:t>
            </a:r>
            <a:r>
              <a:rPr lang="it-IT" dirty="0"/>
              <a:t>matematico </a:t>
            </a:r>
            <a:r>
              <a:rPr lang="it-IT" dirty="0" smtClean="0"/>
              <a:t> </a:t>
            </a:r>
            <a:r>
              <a:rPr lang="it-IT" b="1" dirty="0" smtClean="0"/>
              <a:t>Charles </a:t>
            </a:r>
            <a:r>
              <a:rPr lang="it-IT" b="1" dirty="0" err="1" smtClean="0"/>
              <a:t>Babbage</a:t>
            </a:r>
            <a:r>
              <a:rPr lang="it-IT" dirty="0" smtClean="0"/>
              <a:t> ad un ricevimento della </a:t>
            </a:r>
            <a:r>
              <a:rPr lang="it-IT" b="1" dirty="0" err="1" smtClean="0"/>
              <a:t>Somerville</a:t>
            </a:r>
            <a:r>
              <a:rPr lang="it-IT" dirty="0" smtClean="0"/>
              <a:t>  rimanendo affascinata dalle sue idee.</a:t>
            </a:r>
            <a:endParaRPr lang="it-IT" dirty="0"/>
          </a:p>
        </p:txBody>
      </p:sp>
      <p:sp>
        <p:nvSpPr>
          <p:cNvPr id="6" name="Rettangolo 5"/>
          <p:cNvSpPr/>
          <p:nvPr/>
        </p:nvSpPr>
        <p:spPr>
          <a:xfrm>
            <a:off x="647564" y="5229200"/>
            <a:ext cx="7848872" cy="1200329"/>
          </a:xfrm>
          <a:prstGeom prst="rect">
            <a:avLst/>
          </a:prstGeom>
        </p:spPr>
        <p:txBody>
          <a:bodyPr wrap="square">
            <a:spAutoFit/>
          </a:bodyPr>
          <a:lstStyle/>
          <a:p>
            <a:r>
              <a:rPr lang="it-IT" dirty="0"/>
              <a:t>In questo arco di tempo Ada si allontanò sempre di più dalla famiglia dedicandosi alla </a:t>
            </a:r>
            <a:r>
              <a:rPr lang="it-IT" u="sng" dirty="0"/>
              <a:t>matematica</a:t>
            </a:r>
            <a:r>
              <a:rPr lang="it-IT" dirty="0"/>
              <a:t>, alla </a:t>
            </a:r>
            <a:r>
              <a:rPr lang="it-IT" u="sng" dirty="0"/>
              <a:t>musica</a:t>
            </a:r>
            <a:r>
              <a:rPr lang="it-IT" dirty="0"/>
              <a:t> e alla vita sociale partecipando a molti balli. Divenne anche una giocatrice accanita, scommettendo sui cavalli e perdendo anche molto denaro. </a:t>
            </a:r>
          </a:p>
        </p:txBody>
      </p:sp>
      <p:sp>
        <p:nvSpPr>
          <p:cNvPr id="3" name="CasellaDiTesto 2"/>
          <p:cNvSpPr txBox="1"/>
          <p:nvPr/>
        </p:nvSpPr>
        <p:spPr>
          <a:xfrm>
            <a:off x="3706763" y="260647"/>
            <a:ext cx="1730474" cy="861774"/>
          </a:xfrm>
          <a:prstGeom prst="rect">
            <a:avLst/>
          </a:prstGeom>
          <a:noFill/>
        </p:spPr>
        <p:txBody>
          <a:bodyPr wrap="square" rtlCol="0">
            <a:spAutoFit/>
          </a:bodyPr>
          <a:lstStyle/>
          <a:p>
            <a:r>
              <a:rPr lang="it-IT" sz="3200" b="1" dirty="0"/>
              <a:t>Maturità</a:t>
            </a:r>
          </a:p>
          <a:p>
            <a:endParaRPr lang="it-IT" b="1" dirty="0"/>
          </a:p>
        </p:txBody>
      </p:sp>
      <p:sp>
        <p:nvSpPr>
          <p:cNvPr id="9" name="Rettangolo 8"/>
          <p:cNvSpPr/>
          <p:nvPr/>
        </p:nvSpPr>
        <p:spPr>
          <a:xfrm>
            <a:off x="1782000" y="2204864"/>
            <a:ext cx="5580000" cy="369332"/>
          </a:xfrm>
          <a:prstGeom prst="rect">
            <a:avLst/>
          </a:prstGeom>
        </p:spPr>
        <p:txBody>
          <a:bodyPr wrap="square">
            <a:spAutoFit/>
          </a:bodyPr>
          <a:lstStyle/>
          <a:p>
            <a:r>
              <a:rPr lang="it-IT" dirty="0" smtClean="0"/>
              <a:t>L'8 </a:t>
            </a:r>
            <a:r>
              <a:rPr lang="it-IT" dirty="0"/>
              <a:t>luglio 1834 Ada sposò William King, conte di </a:t>
            </a:r>
            <a:r>
              <a:rPr lang="it-IT" dirty="0" err="1" smtClean="0"/>
              <a:t>Lovelace</a:t>
            </a:r>
            <a:r>
              <a:rPr lang="it-IT" dirty="0" smtClean="0"/>
              <a:t>.</a:t>
            </a:r>
            <a:endParaRPr lang="it-IT" dirty="0"/>
          </a:p>
        </p:txBody>
      </p:sp>
      <p:grpSp>
        <p:nvGrpSpPr>
          <p:cNvPr id="17" name="Gruppo 16"/>
          <p:cNvGrpSpPr/>
          <p:nvPr/>
        </p:nvGrpSpPr>
        <p:grpSpPr>
          <a:xfrm>
            <a:off x="245170" y="2780928"/>
            <a:ext cx="8549697" cy="2093219"/>
            <a:chOff x="245170" y="2780928"/>
            <a:chExt cx="8549697" cy="2093219"/>
          </a:xfrm>
        </p:grpSpPr>
        <p:grpSp>
          <p:nvGrpSpPr>
            <p:cNvPr id="11" name="Gruppo 10"/>
            <p:cNvGrpSpPr/>
            <p:nvPr/>
          </p:nvGrpSpPr>
          <p:grpSpPr>
            <a:xfrm>
              <a:off x="245170" y="2780928"/>
              <a:ext cx="8549697" cy="2093219"/>
              <a:chOff x="31489" y="2276874"/>
              <a:chExt cx="11777465" cy="2648531"/>
            </a:xfrm>
          </p:grpSpPr>
          <p:pic>
            <p:nvPicPr>
              <p:cNvPr id="2050" name="Picture 2" descr="C:\Users\HP G62324\Downloads\byron 2.png"/>
              <p:cNvPicPr>
                <a:picLocks noChangeAspect="1" noChangeArrowheads="1"/>
              </p:cNvPicPr>
              <p:nvPr/>
            </p:nvPicPr>
            <p:blipFill>
              <a:blip r:embed="rId2" cstate="print"/>
              <a:srcRect l="9225" r="58082" b="78099"/>
              <a:stretch>
                <a:fillRect/>
              </a:stretch>
            </p:blipFill>
            <p:spPr bwMode="auto">
              <a:xfrm>
                <a:off x="31489" y="2576524"/>
                <a:ext cx="6408712" cy="2348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C:\Users\HP G62324\Downloads\byron 2.png"/>
              <p:cNvPicPr>
                <a:picLocks noChangeAspect="1" noChangeArrowheads="1"/>
              </p:cNvPicPr>
              <p:nvPr/>
            </p:nvPicPr>
            <p:blipFill>
              <a:blip r:embed="rId2" cstate="print"/>
              <a:srcRect l="9225" t="21229" r="60612" b="54135"/>
              <a:stretch>
                <a:fillRect/>
              </a:stretch>
            </p:blipFill>
            <p:spPr bwMode="auto">
              <a:xfrm>
                <a:off x="5896208" y="2276874"/>
                <a:ext cx="5912746" cy="2642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3" name="Immagine 12"/>
            <p:cNvPicPr>
              <a:picLocks noChangeAspect="1"/>
            </p:cNvPicPr>
            <p:nvPr/>
          </p:nvPicPr>
          <p:blipFill rotWithShape="1">
            <a:blip r:embed="rId3" cstate="print">
              <a:extLst>
                <a:ext uri="{28A0092B-C50C-407E-A947-70E740481C1C}">
                  <a14:useLocalDpi xmlns="" xmlns:a14="http://schemas.microsoft.com/office/drawing/2010/main" val="0"/>
                </a:ext>
              </a:extLst>
            </a:blip>
            <a:srcRect l="55318" t="44525" r="12289" b="44113"/>
            <a:stretch/>
          </p:blipFill>
          <p:spPr>
            <a:xfrm>
              <a:off x="6797898" y="3947914"/>
              <a:ext cx="1505818" cy="79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6" name="Gruppo 15"/>
            <p:cNvGrpSpPr/>
            <p:nvPr/>
          </p:nvGrpSpPr>
          <p:grpSpPr>
            <a:xfrm>
              <a:off x="6864152" y="4070722"/>
              <a:ext cx="1414760" cy="720080"/>
              <a:chOff x="5435432" y="4070722"/>
              <a:chExt cx="1414760" cy="720080"/>
            </a:xfrm>
          </p:grpSpPr>
          <p:sp>
            <p:nvSpPr>
              <p:cNvPr id="14" name="Ovale 13"/>
              <p:cNvSpPr/>
              <p:nvPr/>
            </p:nvSpPr>
            <p:spPr>
              <a:xfrm>
                <a:off x="5501754" y="4070722"/>
                <a:ext cx="1307584" cy="72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p>
            </p:txBody>
          </p:sp>
          <p:sp>
            <p:nvSpPr>
              <p:cNvPr id="15" name="CasellaDiTesto 14"/>
              <p:cNvSpPr txBox="1"/>
              <p:nvPr/>
            </p:nvSpPr>
            <p:spPr>
              <a:xfrm>
                <a:off x="5435432" y="4195210"/>
                <a:ext cx="1414760" cy="461665"/>
              </a:xfrm>
              <a:prstGeom prst="rect">
                <a:avLst/>
              </a:prstGeom>
              <a:noFill/>
            </p:spPr>
            <p:txBody>
              <a:bodyPr wrap="square" rtlCol="0">
                <a:spAutoFit/>
              </a:bodyPr>
              <a:lstStyle/>
              <a:p>
                <a:pPr algn="ctr"/>
                <a:r>
                  <a:rPr lang="it-IT" sz="800" dirty="0" err="1" smtClean="0"/>
                  <a:t>---</a:t>
                </a:r>
                <a:r>
                  <a:rPr lang="it-IT" sz="800" dirty="0" smtClean="0"/>
                  <a:t> e dei processi mentali astratti del ramo più astratto della scienza matematica!!!</a:t>
                </a:r>
                <a:endParaRPr lang="it-IT" sz="800" dirty="0"/>
              </a:p>
            </p:txBody>
          </p:sp>
        </p:grpSp>
      </p:grpSp>
    </p:spTree>
    <p:extLst>
      <p:ext uri="{BB962C8B-B14F-4D97-AF65-F5344CB8AC3E}">
        <p14:creationId xmlns="" xmlns:p14="http://schemas.microsoft.com/office/powerpoint/2010/main" val="2702466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5232" y="274638"/>
            <a:ext cx="8229600" cy="1143000"/>
          </a:xfrm>
        </p:spPr>
        <p:txBody>
          <a:bodyPr>
            <a:normAutofit/>
          </a:bodyPr>
          <a:lstStyle/>
          <a:p>
            <a:r>
              <a:rPr lang="it-IT" dirty="0" smtClean="0"/>
              <a:t>Charles </a:t>
            </a:r>
            <a:r>
              <a:rPr lang="it-IT" dirty="0" err="1" smtClean="0"/>
              <a:t>Babbage</a:t>
            </a:r>
            <a:r>
              <a:rPr lang="it-IT" dirty="0" smtClean="0"/>
              <a:t/>
            </a:r>
            <a:br>
              <a:rPr lang="it-IT" dirty="0" smtClean="0"/>
            </a:br>
            <a:r>
              <a:rPr lang="it-IT" sz="2000" dirty="0"/>
              <a:t>L</a:t>
            </a:r>
            <a:r>
              <a:rPr lang="it-IT" sz="2000" dirty="0" smtClean="0"/>
              <a:t>ondra 1791-1871</a:t>
            </a:r>
            <a:endParaRPr lang="it-IT" sz="2000" dirty="0"/>
          </a:p>
        </p:txBody>
      </p:sp>
      <p:pic>
        <p:nvPicPr>
          <p:cNvPr id="1026" name="Picture 2" descr="https://upload.wikimedia.org/wikipedia/commons/d/d2/Charles_Babbage_1860.jpg"/>
          <p:cNvPicPr>
            <a:picLocks noChangeAspect="1" noChangeArrowheads="1"/>
          </p:cNvPicPr>
          <p:nvPr/>
        </p:nvPicPr>
        <p:blipFill>
          <a:blip r:embed="rId2" cstate="print">
            <a:biLevel thresh="50000"/>
          </a:blip>
          <a:srcRect/>
          <a:stretch>
            <a:fillRect/>
          </a:stretch>
        </p:blipFill>
        <p:spPr bwMode="auto">
          <a:xfrm>
            <a:off x="6228184" y="196619"/>
            <a:ext cx="2448272" cy="2902425"/>
          </a:xfrm>
          <a:prstGeom prst="rect">
            <a:avLst/>
          </a:prstGeom>
          <a:noFill/>
          <a:effectLst>
            <a:softEdge rad="63500"/>
          </a:effectLst>
        </p:spPr>
      </p:pic>
      <p:sp>
        <p:nvSpPr>
          <p:cNvPr id="7" name="CasellaDiTesto 6"/>
          <p:cNvSpPr txBox="1"/>
          <p:nvPr/>
        </p:nvSpPr>
        <p:spPr>
          <a:xfrm>
            <a:off x="395536" y="1412776"/>
            <a:ext cx="5112568" cy="1200329"/>
          </a:xfrm>
          <a:prstGeom prst="rect">
            <a:avLst/>
          </a:prstGeom>
          <a:noFill/>
        </p:spPr>
        <p:txBody>
          <a:bodyPr wrap="square" rtlCol="0">
            <a:spAutoFit/>
          </a:bodyPr>
          <a:lstStyle/>
          <a:p>
            <a:r>
              <a:rPr lang="it-IT" dirty="0" smtClean="0"/>
              <a:t>Filosofo</a:t>
            </a:r>
          </a:p>
          <a:p>
            <a:r>
              <a:rPr lang="it-IT" dirty="0" smtClean="0"/>
              <a:t>Matematico</a:t>
            </a:r>
          </a:p>
          <a:p>
            <a:r>
              <a:rPr lang="it-IT" dirty="0" smtClean="0"/>
              <a:t>Scienziato proto-informatico, per primo ebbe l’idea di un calcolatore programmabile.</a:t>
            </a:r>
            <a:endParaRPr lang="it-IT" dirty="0"/>
          </a:p>
        </p:txBody>
      </p:sp>
      <p:sp>
        <p:nvSpPr>
          <p:cNvPr id="8" name="CasellaDiTesto 7"/>
          <p:cNvSpPr txBox="1"/>
          <p:nvPr/>
        </p:nvSpPr>
        <p:spPr>
          <a:xfrm>
            <a:off x="2267744" y="3150565"/>
            <a:ext cx="2664296" cy="923330"/>
          </a:xfrm>
          <a:prstGeom prst="rect">
            <a:avLst/>
          </a:prstGeom>
          <a:noFill/>
        </p:spPr>
        <p:txBody>
          <a:bodyPr wrap="square" rtlCol="0">
            <a:spAutoFit/>
          </a:bodyPr>
          <a:lstStyle/>
          <a:p>
            <a:pPr algn="ctr"/>
            <a:r>
              <a:rPr lang="it-IT" dirty="0" smtClean="0"/>
              <a:t>Macchina differenziale fu realizzato solo un prototipo imperfetto.</a:t>
            </a:r>
            <a:endParaRPr lang="it-IT" dirty="0"/>
          </a:p>
        </p:txBody>
      </p:sp>
      <p:sp>
        <p:nvSpPr>
          <p:cNvPr id="10" name="CasellaDiTesto 9"/>
          <p:cNvSpPr txBox="1"/>
          <p:nvPr/>
        </p:nvSpPr>
        <p:spPr>
          <a:xfrm>
            <a:off x="539552" y="4925243"/>
            <a:ext cx="5544616" cy="923330"/>
          </a:xfrm>
          <a:prstGeom prst="rect">
            <a:avLst/>
          </a:prstGeom>
          <a:noFill/>
        </p:spPr>
        <p:txBody>
          <a:bodyPr wrap="square" rtlCol="0">
            <a:spAutoFit/>
          </a:bodyPr>
          <a:lstStyle/>
          <a:p>
            <a:pPr algn="just"/>
            <a:r>
              <a:rPr lang="it-IT" dirty="0" smtClean="0"/>
              <a:t>Macchina analitica: una </a:t>
            </a:r>
            <a:r>
              <a:rPr lang="it-IT" dirty="0"/>
              <a:t>macchina che fosse programmabile per eseguire ogni genere di calcolo, non solo quelli relativi alle equazioni </a:t>
            </a:r>
            <a:r>
              <a:rPr lang="it-IT" dirty="0" smtClean="0"/>
              <a:t>polinomiali.</a:t>
            </a:r>
            <a:endParaRPr lang="it-IT" dirty="0"/>
          </a:p>
        </p:txBody>
      </p:sp>
      <p:pic>
        <p:nvPicPr>
          <p:cNvPr id="1030" name="Picture 6" descr="http://s1.stliq.com/c/l/8/84/25591584_steven-johnson-adiacente-possibile-2.jpg"/>
          <p:cNvPicPr>
            <a:picLocks noChangeAspect="1" noChangeArrowheads="1"/>
          </p:cNvPicPr>
          <p:nvPr/>
        </p:nvPicPr>
        <p:blipFill>
          <a:blip r:embed="rId3" cstate="print"/>
          <a:srcRect/>
          <a:stretch>
            <a:fillRect/>
          </a:stretch>
        </p:blipFill>
        <p:spPr bwMode="auto">
          <a:xfrm>
            <a:off x="6228184" y="4464496"/>
            <a:ext cx="2767236" cy="1844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http://www.ulisse.bs.it/museo/storia/babbage/differenze.jpg"/>
          <p:cNvPicPr>
            <a:picLocks noChangeAspect="1" noChangeArrowheads="1"/>
          </p:cNvPicPr>
          <p:nvPr/>
        </p:nvPicPr>
        <p:blipFill>
          <a:blip r:embed="rId4" cstate="print"/>
          <a:srcRect/>
          <a:stretch>
            <a:fillRect/>
          </a:stretch>
        </p:blipFill>
        <p:spPr bwMode="auto">
          <a:xfrm>
            <a:off x="585083" y="2740451"/>
            <a:ext cx="1475875" cy="1743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36709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500" fill="hold"/>
                                        <p:tgtEl>
                                          <p:spTgt spid="1032"/>
                                        </p:tgtEl>
                                        <p:attrNameLst>
                                          <p:attrName>ppt_x</p:attrName>
                                        </p:attrNameLst>
                                      </p:cBhvr>
                                      <p:tavLst>
                                        <p:tav tm="0">
                                          <p:val>
                                            <p:strVal val="0-#ppt_w/2"/>
                                          </p:val>
                                        </p:tav>
                                        <p:tav tm="100000">
                                          <p:val>
                                            <p:strVal val="#ppt_x"/>
                                          </p:val>
                                        </p:tav>
                                      </p:tavLst>
                                    </p:anim>
                                    <p:anim calcmode="lin" valueType="num">
                                      <p:cBhvr additive="base">
                                        <p:cTn id="8"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1+#ppt_w/2"/>
                                          </p:val>
                                        </p:tav>
                                        <p:tav tm="100000">
                                          <p:val>
                                            <p:strVal val="#ppt_x"/>
                                          </p:val>
                                        </p:tav>
                                      </p:tavLst>
                                    </p:anim>
                                    <p:anim calcmode="lin" valueType="num">
                                      <p:cBhvr additive="base">
                                        <p:cTn id="14"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797" y="267226"/>
            <a:ext cx="3852000" cy="936000"/>
          </a:xfrm>
        </p:spPr>
        <p:txBody>
          <a:bodyPr/>
          <a:lstStyle/>
          <a:p>
            <a:r>
              <a:rPr lang="it-IT" b="1" dirty="0" smtClean="0"/>
              <a:t>Ada e </a:t>
            </a:r>
            <a:r>
              <a:rPr lang="it-IT" b="1" dirty="0" err="1" smtClean="0"/>
              <a:t>Babbage</a:t>
            </a:r>
            <a:endParaRPr lang="it-IT" b="1" dirty="0"/>
          </a:p>
        </p:txBody>
      </p:sp>
      <p:sp>
        <p:nvSpPr>
          <p:cNvPr id="4" name="Rettangolo 3"/>
          <p:cNvSpPr/>
          <p:nvPr/>
        </p:nvSpPr>
        <p:spPr>
          <a:xfrm>
            <a:off x="890591" y="1470452"/>
            <a:ext cx="3708412" cy="1015663"/>
          </a:xfrm>
          <a:prstGeom prst="rect">
            <a:avLst/>
          </a:prstGeom>
        </p:spPr>
        <p:txBody>
          <a:bodyPr wrap="square">
            <a:spAutoFit/>
          </a:bodyPr>
          <a:lstStyle/>
          <a:p>
            <a:pPr algn="ctr"/>
            <a:r>
              <a:rPr lang="it-IT" sz="2000" b="1" dirty="0" err="1" smtClean="0"/>
              <a:t>Babbage</a:t>
            </a:r>
            <a:r>
              <a:rPr lang="it-IT" sz="2000" dirty="0" smtClean="0"/>
              <a:t> divenne il mentore di </a:t>
            </a:r>
            <a:r>
              <a:rPr lang="it-IT" sz="2000" b="1" dirty="0" smtClean="0"/>
              <a:t>Ada</a:t>
            </a:r>
            <a:r>
              <a:rPr lang="it-IT" sz="2000" dirty="0" smtClean="0"/>
              <a:t>, grazie al quale iniziò a studiare matematica avanzata.</a:t>
            </a:r>
            <a:endParaRPr lang="it-IT" sz="2000" dirty="0"/>
          </a:p>
        </p:txBody>
      </p:sp>
      <p:sp>
        <p:nvSpPr>
          <p:cNvPr id="5" name="CasellaDiTesto 4"/>
          <p:cNvSpPr txBox="1"/>
          <p:nvPr/>
        </p:nvSpPr>
        <p:spPr>
          <a:xfrm>
            <a:off x="620561" y="2753341"/>
            <a:ext cx="4248472" cy="1938992"/>
          </a:xfrm>
          <a:prstGeom prst="rect">
            <a:avLst/>
          </a:prstGeom>
          <a:noFill/>
        </p:spPr>
        <p:txBody>
          <a:bodyPr wrap="square" rtlCol="0">
            <a:spAutoFit/>
          </a:bodyPr>
          <a:lstStyle/>
          <a:p>
            <a:r>
              <a:rPr lang="it-IT" sz="2000" dirty="0" smtClean="0"/>
              <a:t>Nel 1842 </a:t>
            </a:r>
            <a:r>
              <a:rPr lang="it-IT" sz="2000" dirty="0" err="1" smtClean="0"/>
              <a:t>Babbage</a:t>
            </a:r>
            <a:r>
              <a:rPr lang="it-IT" sz="2000" dirty="0" smtClean="0"/>
              <a:t> fu invitato ad un convegno </a:t>
            </a:r>
            <a:r>
              <a:rPr lang="it-IT" sz="2000" dirty="0"/>
              <a:t>a </a:t>
            </a:r>
            <a:r>
              <a:rPr lang="it-IT" sz="2000" dirty="0" smtClean="0"/>
              <a:t>Parigi per parlare della sua macchina analitica.</a:t>
            </a:r>
          </a:p>
          <a:p>
            <a:r>
              <a:rPr lang="it-IT" sz="2000" dirty="0" smtClean="0"/>
              <a:t>L’ingegnere </a:t>
            </a:r>
            <a:r>
              <a:rPr lang="it-IT" sz="2000" b="1" dirty="0" err="1" smtClean="0"/>
              <a:t>Menabrea</a:t>
            </a:r>
            <a:r>
              <a:rPr lang="it-IT" sz="2000" b="1" dirty="0" smtClean="0"/>
              <a:t> </a:t>
            </a:r>
            <a:r>
              <a:rPr lang="it-IT" sz="2000" dirty="0" smtClean="0"/>
              <a:t>scrisse per </a:t>
            </a:r>
            <a:r>
              <a:rPr lang="it-IT" sz="2000" dirty="0"/>
              <a:t>un giornale </a:t>
            </a:r>
            <a:r>
              <a:rPr lang="it-IT" sz="2000" dirty="0" smtClean="0"/>
              <a:t>svizzero alcuni articoli relativi all’invenzione di </a:t>
            </a:r>
            <a:r>
              <a:rPr lang="it-IT" sz="2000" dirty="0" err="1" smtClean="0"/>
              <a:t>Babbage</a:t>
            </a:r>
            <a:r>
              <a:rPr lang="it-IT" sz="2000" dirty="0" smtClean="0"/>
              <a:t>.</a:t>
            </a:r>
            <a:endParaRPr lang="it-IT" sz="2000" dirty="0"/>
          </a:p>
        </p:txBody>
      </p:sp>
      <p:sp>
        <p:nvSpPr>
          <p:cNvPr id="6" name="CasellaDiTesto 5"/>
          <p:cNvSpPr txBox="1"/>
          <p:nvPr/>
        </p:nvSpPr>
        <p:spPr>
          <a:xfrm>
            <a:off x="323528" y="4959559"/>
            <a:ext cx="4842538" cy="1631216"/>
          </a:xfrm>
          <a:prstGeom prst="rect">
            <a:avLst/>
          </a:prstGeom>
          <a:noFill/>
        </p:spPr>
        <p:txBody>
          <a:bodyPr wrap="square" rtlCol="0">
            <a:spAutoFit/>
          </a:bodyPr>
          <a:lstStyle/>
          <a:p>
            <a:r>
              <a:rPr lang="it-IT" sz="2000" dirty="0" smtClean="0"/>
              <a:t>Tra il 1842 e il 1843 Ada tradusse dal francese all’inglese gli articoli di </a:t>
            </a:r>
            <a:r>
              <a:rPr lang="it-IT" sz="2000" dirty="0" err="1" smtClean="0"/>
              <a:t>Menabrea</a:t>
            </a:r>
            <a:r>
              <a:rPr lang="it-IT" sz="2000" dirty="0"/>
              <a:t> </a:t>
            </a:r>
            <a:r>
              <a:rPr lang="it-IT" sz="2000" dirty="0" smtClean="0"/>
              <a:t>e non si limitò alla mera traduzione, </a:t>
            </a:r>
            <a:r>
              <a:rPr lang="it-IT" sz="2000" dirty="0"/>
              <a:t>ma aggiunse anche i suoi pensieri e le idee sulla </a:t>
            </a:r>
            <a:r>
              <a:rPr lang="it-IT" sz="2000" dirty="0" smtClean="0"/>
              <a:t>macchina.</a:t>
            </a:r>
            <a:endParaRPr lang="it-IT" sz="2000" dirty="0"/>
          </a:p>
        </p:txBody>
      </p:sp>
      <p:pic>
        <p:nvPicPr>
          <p:cNvPr id="7" name="Immagine 6"/>
          <p:cNvPicPr>
            <a:picLocks noChangeAspect="1"/>
          </p:cNvPicPr>
          <p:nvPr/>
        </p:nvPicPr>
        <p:blipFill rotWithShape="1">
          <a:blip r:embed="rId2" cstate="print">
            <a:extLst>
              <a:ext uri="{28A0092B-C50C-407E-A947-70E740481C1C}">
                <a14:useLocalDpi xmlns="" xmlns:a14="http://schemas.microsoft.com/office/drawing/2010/main" val="0"/>
              </a:ext>
            </a:extLst>
          </a:blip>
          <a:srcRect r="44657" b="33434"/>
          <a:stretch/>
        </p:blipFill>
        <p:spPr>
          <a:xfrm>
            <a:off x="5436096" y="722158"/>
            <a:ext cx="3222992" cy="5465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01548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5454"/>
            <a:ext cx="8229600" cy="1143000"/>
          </a:xfrm>
        </p:spPr>
        <p:txBody>
          <a:bodyPr>
            <a:normAutofit fontScale="90000"/>
          </a:bodyPr>
          <a:lstStyle/>
          <a:p>
            <a:r>
              <a:rPr lang="it-IT" b="1" dirty="0" smtClean="0"/>
              <a:t>Ada e il primo algoritmo della storia</a:t>
            </a:r>
            <a:endParaRPr lang="it-IT" b="1" dirty="0"/>
          </a:p>
        </p:txBody>
      </p:sp>
      <p:sp>
        <p:nvSpPr>
          <p:cNvPr id="4" name="CasellaDiTesto 3"/>
          <p:cNvSpPr txBox="1"/>
          <p:nvPr/>
        </p:nvSpPr>
        <p:spPr>
          <a:xfrm>
            <a:off x="607792" y="1196752"/>
            <a:ext cx="8140672" cy="1200329"/>
          </a:xfrm>
          <a:prstGeom prst="rect">
            <a:avLst/>
          </a:prstGeom>
          <a:noFill/>
        </p:spPr>
        <p:txBody>
          <a:bodyPr wrap="square" rtlCol="0">
            <a:spAutoFit/>
          </a:bodyPr>
          <a:lstStyle/>
          <a:p>
            <a:pPr algn="just"/>
            <a:r>
              <a:rPr lang="it-IT" sz="2400" dirty="0" smtClean="0"/>
              <a:t>Nelle sue note, identificate alfabeticamente dalla A alla G, Ada descrisse come potevano essere creati dei codici in grado di gestire lettere e simboli insieme con i numeri</a:t>
            </a:r>
            <a:endParaRPr lang="it-IT" sz="2800" b="1" dirty="0"/>
          </a:p>
        </p:txBody>
      </p:sp>
      <p:pic>
        <p:nvPicPr>
          <p:cNvPr id="15362" name="Picture 2"/>
          <p:cNvPicPr>
            <a:picLocks noChangeAspect="1" noChangeArrowheads="1"/>
          </p:cNvPicPr>
          <p:nvPr/>
        </p:nvPicPr>
        <p:blipFill>
          <a:blip r:embed="rId3" cstate="print"/>
          <a:srcRect l="31265" t="7501" r="36082" b="8829"/>
          <a:stretch>
            <a:fillRect/>
          </a:stretch>
        </p:blipFill>
        <p:spPr bwMode="auto">
          <a:xfrm rot="5400000">
            <a:off x="5455987" y="2545011"/>
            <a:ext cx="2952329" cy="4000227"/>
          </a:xfrm>
          <a:prstGeom prst="rect">
            <a:avLst/>
          </a:prstGeom>
          <a:noFill/>
          <a:ln w="9525">
            <a:noFill/>
            <a:miter lim="800000"/>
            <a:headEnd/>
            <a:tailEnd/>
          </a:ln>
        </p:spPr>
      </p:pic>
      <p:sp>
        <p:nvSpPr>
          <p:cNvPr id="6" name="Rettangolo 5"/>
          <p:cNvSpPr/>
          <p:nvPr/>
        </p:nvSpPr>
        <p:spPr>
          <a:xfrm>
            <a:off x="652504" y="3068960"/>
            <a:ext cx="4149168" cy="2246769"/>
          </a:xfrm>
          <a:prstGeom prst="rect">
            <a:avLst/>
          </a:prstGeom>
        </p:spPr>
        <p:txBody>
          <a:bodyPr wrap="square">
            <a:spAutoFit/>
          </a:bodyPr>
          <a:lstStyle/>
          <a:p>
            <a:pPr algn="just"/>
            <a:r>
              <a:rPr lang="it-IT" sz="2000" b="1" dirty="0" smtClean="0">
                <a:solidFill>
                  <a:srgbClr val="FF0000"/>
                </a:solidFill>
              </a:rPr>
              <a:t>Nota G</a:t>
            </a:r>
            <a:r>
              <a:rPr lang="it-IT" sz="2000" dirty="0" smtClean="0"/>
              <a:t>:  istruzioni che permettono alla macchina analitica di calcolare i numeri di </a:t>
            </a:r>
            <a:r>
              <a:rPr lang="it-IT" sz="2000" dirty="0" err="1" smtClean="0"/>
              <a:t>Bernoulli</a:t>
            </a:r>
            <a:r>
              <a:rPr lang="it-IT" sz="2000" dirty="0" smtClean="0"/>
              <a:t> (</a:t>
            </a:r>
            <a:r>
              <a:rPr lang="it-IT" sz="2000" dirty="0" smtClean="0">
                <a:cs typeface="Arial" charset="0"/>
              </a:rPr>
              <a:t>una successione di numeri razionali) </a:t>
            </a:r>
            <a:r>
              <a:rPr lang="it-IT" sz="2000" dirty="0" smtClean="0"/>
              <a:t>senza dover conteggiare tutti quelli ad essi precedenti.</a:t>
            </a:r>
          </a:p>
          <a:p>
            <a:pPr algn="just"/>
            <a:endParaRPr lang="it-IT" sz="2000" dirty="0"/>
          </a:p>
        </p:txBody>
      </p:sp>
      <p:pic>
        <p:nvPicPr>
          <p:cNvPr id="7170" name="Picture 2" descr="\,B_n"/>
          <p:cNvPicPr>
            <a:picLocks noChangeAspect="1" noChangeArrowheads="1"/>
          </p:cNvPicPr>
          <p:nvPr/>
        </p:nvPicPr>
        <p:blipFill>
          <a:blip r:embed="rId4" cstate="print"/>
          <a:srcRect/>
          <a:stretch>
            <a:fillRect/>
          </a:stretch>
        </p:blipFill>
        <p:spPr bwMode="auto">
          <a:xfrm>
            <a:off x="1408113" y="-76200"/>
            <a:ext cx="228600" cy="161925"/>
          </a:xfrm>
          <a:prstGeom prst="rect">
            <a:avLst/>
          </a:prstGeom>
          <a:noFill/>
        </p:spPr>
      </p:pic>
      <p:sp>
        <p:nvSpPr>
          <p:cNvPr id="12" name="Freccia a destra 11"/>
          <p:cNvSpPr/>
          <p:nvPr/>
        </p:nvSpPr>
        <p:spPr>
          <a:xfrm rot="5400000">
            <a:off x="2663788" y="5115964"/>
            <a:ext cx="432048"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835696" y="5512008"/>
            <a:ext cx="2051587" cy="523220"/>
          </a:xfrm>
          <a:prstGeom prst="rect">
            <a:avLst/>
          </a:prstGeom>
        </p:spPr>
        <p:txBody>
          <a:bodyPr wrap="none">
            <a:spAutoFit/>
          </a:bodyPr>
          <a:lstStyle/>
          <a:p>
            <a:r>
              <a:rPr lang="it-IT" sz="2800" b="1" dirty="0" smtClean="0">
                <a:solidFill>
                  <a:prstClr val="black"/>
                </a:solidFill>
              </a:rPr>
              <a:t>ALGORITMO</a:t>
            </a:r>
            <a:endParaRPr lang="it-IT" dirty="0"/>
          </a:p>
        </p:txBody>
      </p:sp>
    </p:spTree>
    <p:extLst>
      <p:ext uri="{BB962C8B-B14F-4D97-AF65-F5344CB8AC3E}">
        <p14:creationId xmlns="" xmlns:p14="http://schemas.microsoft.com/office/powerpoint/2010/main" val="2885409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860</TotalTime>
  <Words>787</Words>
  <Application>Microsoft Office PowerPoint</Application>
  <PresentationFormat>Presentazione su schermo (4:3)</PresentationFormat>
  <Paragraphs>73</Paragraphs>
  <Slides>16</Slides>
  <Notes>1</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«L’incantatrice  di numeri» </vt:lpstr>
      <vt:lpstr> Ada Byron rappresenta una figura storica di riferimento per tutte le donne che si occupano di nuove tecnologie. </vt:lpstr>
      <vt:lpstr>RIVOLUZIONE INDUSTRIALE: nuove fonti di energia-energia elettrica, motori a        scoppio e a vapore, locomotiva.  CONGRESSO DI VIENNA: Restaurazione dopo Rivoluzione Francese e periodo Napoleonico.  CAMBIAMENTO DELLA CONDIZIONE FEMMINILE: emancipazione sessuale e indipendenza sociale.  1791 : “Dichiarazione dei diritti della donna e della cittadina”  il passaggio dal lavoro artigianale alla produzione di massa fece sì che le donne entrassero in fabbrica come salariate.</vt:lpstr>
      <vt:lpstr>Diapositiva 4</vt:lpstr>
      <vt:lpstr>Diapositiva 5</vt:lpstr>
      <vt:lpstr>Diapositiva 6</vt:lpstr>
      <vt:lpstr>Charles Babbage Londra 1791-1871</vt:lpstr>
      <vt:lpstr>Ada e Babbage</vt:lpstr>
      <vt:lpstr>Ada e il primo algoritmo della storia</vt:lpstr>
      <vt:lpstr>Nota G: Il primo algoritmo informatico della storia  </vt:lpstr>
      <vt:lpstr> Ada Lovelace fu colpita da cancro uterino, con un quadro clinico probabilmente aggravato dai salassi ai quali il medico la sottoponeva.  Ada Lovelace morì all'età di 36 anni, alla stessa età in cui morì il padre. Per suo volere, fu sepolta accanto al padre nel cimitero della chiesa di Santa Maria Maddalena a Nottingham, in Inghilterra. </vt:lpstr>
      <vt:lpstr>Diapositiva 12</vt:lpstr>
      <vt:lpstr>Diapositiva 13</vt:lpstr>
      <vt:lpstr>Diapositiva 14</vt:lpstr>
      <vt:lpstr>“Dimentica questo mondo e tutti i suoi guai e, se è possibile con tutti i suoi numerosissimi ciarlatani-ogni cosa insomma, tranne l’incantatrice di numeri.”                                   </vt:lpstr>
      <vt:lpstr>E se Ada non fosse mai vissuta?</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«L’incantatrice di numeri» Ada Lovelace Byron.</dc:title>
  <dc:creator>Vincenzo</dc:creator>
  <cp:lastModifiedBy>Andrea Iurlaro</cp:lastModifiedBy>
  <cp:revision>91</cp:revision>
  <dcterms:created xsi:type="dcterms:W3CDTF">2015-10-01T21:39:09Z</dcterms:created>
  <dcterms:modified xsi:type="dcterms:W3CDTF">2015-11-18T10:57:43Z</dcterms:modified>
</cp:coreProperties>
</file>